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5"/>
  </p:notesMasterIdLst>
  <p:sldIdLst>
    <p:sldId id="674" r:id="rId2"/>
    <p:sldId id="313" r:id="rId3"/>
    <p:sldId id="636" r:id="rId4"/>
    <p:sldId id="342" r:id="rId5"/>
    <p:sldId id="343" r:id="rId6"/>
    <p:sldId id="403" r:id="rId7"/>
    <p:sldId id="515" r:id="rId8"/>
    <p:sldId id="514" r:id="rId9"/>
    <p:sldId id="404" r:id="rId10"/>
    <p:sldId id="344" r:id="rId11"/>
    <p:sldId id="639" r:id="rId12"/>
    <p:sldId id="640" r:id="rId13"/>
    <p:sldId id="408" r:id="rId14"/>
    <p:sldId id="409" r:id="rId15"/>
    <p:sldId id="410" r:id="rId16"/>
    <p:sldId id="411" r:id="rId17"/>
    <p:sldId id="648" r:id="rId18"/>
    <p:sldId id="412" r:id="rId19"/>
    <p:sldId id="516" r:id="rId20"/>
    <p:sldId id="519" r:id="rId21"/>
    <p:sldId id="414" r:id="rId22"/>
    <p:sldId id="517" r:id="rId23"/>
    <p:sldId id="518" r:id="rId24"/>
    <p:sldId id="670" r:id="rId25"/>
    <p:sldId id="643" r:id="rId26"/>
    <p:sldId id="441" r:id="rId27"/>
    <p:sldId id="641" r:id="rId28"/>
    <p:sldId id="442" r:id="rId29"/>
    <p:sldId id="479" r:id="rId30"/>
    <p:sldId id="443" r:id="rId31"/>
    <p:sldId id="472" r:id="rId32"/>
    <p:sldId id="473" r:id="rId33"/>
    <p:sldId id="474" r:id="rId34"/>
    <p:sldId id="475" r:id="rId35"/>
    <p:sldId id="476" r:id="rId36"/>
    <p:sldId id="477" r:id="rId37"/>
    <p:sldId id="478" r:id="rId38"/>
    <p:sldId id="493" r:id="rId39"/>
    <p:sldId id="480" r:id="rId40"/>
    <p:sldId id="447" r:id="rId41"/>
    <p:sldId id="467" r:id="rId42"/>
    <p:sldId id="481" r:id="rId43"/>
    <p:sldId id="482" r:id="rId44"/>
    <p:sldId id="483" r:id="rId45"/>
    <p:sldId id="484" r:id="rId46"/>
    <p:sldId id="485" r:id="rId47"/>
    <p:sldId id="486" r:id="rId48"/>
    <p:sldId id="487" r:id="rId49"/>
    <p:sldId id="488" r:id="rId50"/>
    <p:sldId id="489" r:id="rId51"/>
    <p:sldId id="490" r:id="rId52"/>
    <p:sldId id="491" r:id="rId53"/>
    <p:sldId id="492" r:id="rId54"/>
    <p:sldId id="494" r:id="rId55"/>
    <p:sldId id="495" r:id="rId56"/>
    <p:sldId id="496" r:id="rId57"/>
    <p:sldId id="497" r:id="rId58"/>
    <p:sldId id="498" r:id="rId59"/>
    <p:sldId id="452" r:id="rId60"/>
    <p:sldId id="453" r:id="rId61"/>
    <p:sldId id="499" r:id="rId62"/>
    <p:sldId id="500" r:id="rId63"/>
    <p:sldId id="454" r:id="rId64"/>
    <p:sldId id="501" r:id="rId65"/>
    <p:sldId id="503" r:id="rId66"/>
    <p:sldId id="504" r:id="rId67"/>
    <p:sldId id="505" r:id="rId68"/>
    <p:sldId id="506" r:id="rId69"/>
    <p:sldId id="508" r:id="rId70"/>
    <p:sldId id="642" r:id="rId71"/>
    <p:sldId id="509" r:id="rId72"/>
    <p:sldId id="510" r:id="rId73"/>
    <p:sldId id="511" r:id="rId74"/>
    <p:sldId id="671" r:id="rId75"/>
    <p:sldId id="651" r:id="rId76"/>
    <p:sldId id="645" r:id="rId77"/>
    <p:sldId id="644" r:id="rId78"/>
    <p:sldId id="646" r:id="rId79"/>
    <p:sldId id="649" r:id="rId80"/>
    <p:sldId id="647" r:id="rId81"/>
    <p:sldId id="316" r:id="rId82"/>
    <p:sldId id="309" r:id="rId83"/>
    <p:sldId id="650" r:id="rId84"/>
    <p:sldId id="652" r:id="rId85"/>
    <p:sldId id="653" r:id="rId86"/>
    <p:sldId id="654" r:id="rId87"/>
    <p:sldId id="655" r:id="rId88"/>
    <p:sldId id="666" r:id="rId89"/>
    <p:sldId id="667" r:id="rId90"/>
    <p:sldId id="656" r:id="rId91"/>
    <p:sldId id="672" r:id="rId92"/>
    <p:sldId id="657" r:id="rId93"/>
    <p:sldId id="659" r:id="rId94"/>
    <p:sldId id="658" r:id="rId95"/>
    <p:sldId id="663" r:id="rId96"/>
    <p:sldId id="662" r:id="rId97"/>
    <p:sldId id="664" r:id="rId98"/>
    <p:sldId id="692" r:id="rId99"/>
    <p:sldId id="693" r:id="rId100"/>
    <p:sldId id="665" r:id="rId101"/>
    <p:sldId id="668" r:id="rId102"/>
    <p:sldId id="669" r:id="rId103"/>
    <p:sldId id="673" r:id="rId10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73"/>
    <p:restoredTop sz="94310"/>
  </p:normalViewPr>
  <p:slideViewPr>
    <p:cSldViewPr snapToGrid="0" snapToObjects="1">
      <p:cViewPr varScale="1">
        <p:scale>
          <a:sx n="93" d="100"/>
          <a:sy n="93" d="100"/>
        </p:scale>
        <p:origin x="1000"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60B86A-0DB8-2C4F-A8D6-776093F4D744}" type="datetimeFigureOut">
              <a:rPr kumimoji="1" lang="ja-JP" altLang="en-US" smtClean="0"/>
              <a:t>2020/8/6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B86B5B-AE61-D048-B45D-1FEA87E5D4C5}" type="slidenum">
              <a:rPr kumimoji="1" lang="ja-JP" altLang="en-US" smtClean="0"/>
              <a:t>‹#›</a:t>
            </a:fld>
            <a:endParaRPr kumimoji="1" lang="ja-JP" altLang="en-US"/>
          </a:p>
        </p:txBody>
      </p:sp>
    </p:spTree>
    <p:extLst>
      <p:ext uri="{BB962C8B-B14F-4D97-AF65-F5344CB8AC3E}">
        <p14:creationId xmlns:p14="http://schemas.microsoft.com/office/powerpoint/2010/main" val="356921472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6</a:t>
            </a:fld>
            <a:endParaRPr kumimoji="1" lang="ja-JP" altLang="en-US"/>
          </a:p>
        </p:txBody>
      </p:sp>
    </p:spTree>
    <p:extLst>
      <p:ext uri="{BB962C8B-B14F-4D97-AF65-F5344CB8AC3E}">
        <p14:creationId xmlns:p14="http://schemas.microsoft.com/office/powerpoint/2010/main" val="607001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31</a:t>
            </a:fld>
            <a:endParaRPr kumimoji="1" lang="ja-JP" altLang="en-US"/>
          </a:p>
        </p:txBody>
      </p:sp>
    </p:spTree>
    <p:extLst>
      <p:ext uri="{BB962C8B-B14F-4D97-AF65-F5344CB8AC3E}">
        <p14:creationId xmlns:p14="http://schemas.microsoft.com/office/powerpoint/2010/main" val="1042815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32</a:t>
            </a:fld>
            <a:endParaRPr kumimoji="1" lang="ja-JP" altLang="en-US"/>
          </a:p>
        </p:txBody>
      </p:sp>
    </p:spTree>
    <p:extLst>
      <p:ext uri="{BB962C8B-B14F-4D97-AF65-F5344CB8AC3E}">
        <p14:creationId xmlns:p14="http://schemas.microsoft.com/office/powerpoint/2010/main" val="32858364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33</a:t>
            </a:fld>
            <a:endParaRPr kumimoji="1" lang="ja-JP" altLang="en-US"/>
          </a:p>
        </p:txBody>
      </p:sp>
    </p:spTree>
    <p:extLst>
      <p:ext uri="{BB962C8B-B14F-4D97-AF65-F5344CB8AC3E}">
        <p14:creationId xmlns:p14="http://schemas.microsoft.com/office/powerpoint/2010/main" val="2951766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34</a:t>
            </a:fld>
            <a:endParaRPr kumimoji="1" lang="ja-JP" altLang="en-US"/>
          </a:p>
        </p:txBody>
      </p:sp>
    </p:spTree>
    <p:extLst>
      <p:ext uri="{BB962C8B-B14F-4D97-AF65-F5344CB8AC3E}">
        <p14:creationId xmlns:p14="http://schemas.microsoft.com/office/powerpoint/2010/main" val="4155724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35</a:t>
            </a:fld>
            <a:endParaRPr kumimoji="1" lang="ja-JP" altLang="en-US"/>
          </a:p>
        </p:txBody>
      </p:sp>
    </p:spTree>
    <p:extLst>
      <p:ext uri="{BB962C8B-B14F-4D97-AF65-F5344CB8AC3E}">
        <p14:creationId xmlns:p14="http://schemas.microsoft.com/office/powerpoint/2010/main" val="38573094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36</a:t>
            </a:fld>
            <a:endParaRPr kumimoji="1" lang="ja-JP" altLang="en-US"/>
          </a:p>
        </p:txBody>
      </p:sp>
    </p:spTree>
    <p:extLst>
      <p:ext uri="{BB962C8B-B14F-4D97-AF65-F5344CB8AC3E}">
        <p14:creationId xmlns:p14="http://schemas.microsoft.com/office/powerpoint/2010/main" val="3525528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37</a:t>
            </a:fld>
            <a:endParaRPr kumimoji="1" lang="ja-JP" altLang="en-US"/>
          </a:p>
        </p:txBody>
      </p:sp>
    </p:spTree>
    <p:extLst>
      <p:ext uri="{BB962C8B-B14F-4D97-AF65-F5344CB8AC3E}">
        <p14:creationId xmlns:p14="http://schemas.microsoft.com/office/powerpoint/2010/main" val="2276468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38</a:t>
            </a:fld>
            <a:endParaRPr kumimoji="1" lang="ja-JP" altLang="en-US"/>
          </a:p>
        </p:txBody>
      </p:sp>
    </p:spTree>
    <p:extLst>
      <p:ext uri="{BB962C8B-B14F-4D97-AF65-F5344CB8AC3E}">
        <p14:creationId xmlns:p14="http://schemas.microsoft.com/office/powerpoint/2010/main" val="21007442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39</a:t>
            </a:fld>
            <a:endParaRPr kumimoji="1" lang="ja-JP" altLang="en-US"/>
          </a:p>
        </p:txBody>
      </p:sp>
    </p:spTree>
    <p:extLst>
      <p:ext uri="{BB962C8B-B14F-4D97-AF65-F5344CB8AC3E}">
        <p14:creationId xmlns:p14="http://schemas.microsoft.com/office/powerpoint/2010/main" val="22763049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40</a:t>
            </a:fld>
            <a:endParaRPr kumimoji="1" lang="ja-JP" altLang="en-US"/>
          </a:p>
        </p:txBody>
      </p:sp>
    </p:spTree>
    <p:extLst>
      <p:ext uri="{BB962C8B-B14F-4D97-AF65-F5344CB8AC3E}">
        <p14:creationId xmlns:p14="http://schemas.microsoft.com/office/powerpoint/2010/main" val="3240000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7</a:t>
            </a:fld>
            <a:endParaRPr kumimoji="1" lang="ja-JP" altLang="en-US"/>
          </a:p>
        </p:txBody>
      </p:sp>
    </p:spTree>
    <p:extLst>
      <p:ext uri="{BB962C8B-B14F-4D97-AF65-F5344CB8AC3E}">
        <p14:creationId xmlns:p14="http://schemas.microsoft.com/office/powerpoint/2010/main" val="5819526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52</a:t>
            </a:fld>
            <a:endParaRPr kumimoji="1" lang="ja-JP" altLang="en-US"/>
          </a:p>
        </p:txBody>
      </p:sp>
    </p:spTree>
    <p:extLst>
      <p:ext uri="{BB962C8B-B14F-4D97-AF65-F5344CB8AC3E}">
        <p14:creationId xmlns:p14="http://schemas.microsoft.com/office/powerpoint/2010/main" val="3238541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53</a:t>
            </a:fld>
            <a:endParaRPr kumimoji="1" lang="ja-JP" altLang="en-US"/>
          </a:p>
        </p:txBody>
      </p:sp>
    </p:spTree>
    <p:extLst>
      <p:ext uri="{BB962C8B-B14F-4D97-AF65-F5344CB8AC3E}">
        <p14:creationId xmlns:p14="http://schemas.microsoft.com/office/powerpoint/2010/main" val="2160593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59</a:t>
            </a:fld>
            <a:endParaRPr kumimoji="1" lang="ja-JP" altLang="en-US"/>
          </a:p>
        </p:txBody>
      </p:sp>
    </p:spTree>
    <p:extLst>
      <p:ext uri="{BB962C8B-B14F-4D97-AF65-F5344CB8AC3E}">
        <p14:creationId xmlns:p14="http://schemas.microsoft.com/office/powerpoint/2010/main" val="38175944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60</a:t>
            </a:fld>
            <a:endParaRPr kumimoji="1" lang="ja-JP" altLang="en-US"/>
          </a:p>
        </p:txBody>
      </p:sp>
    </p:spTree>
    <p:extLst>
      <p:ext uri="{BB962C8B-B14F-4D97-AF65-F5344CB8AC3E}">
        <p14:creationId xmlns:p14="http://schemas.microsoft.com/office/powerpoint/2010/main" val="7832908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61</a:t>
            </a:fld>
            <a:endParaRPr kumimoji="1" lang="ja-JP" altLang="en-US"/>
          </a:p>
        </p:txBody>
      </p:sp>
    </p:spTree>
    <p:extLst>
      <p:ext uri="{BB962C8B-B14F-4D97-AF65-F5344CB8AC3E}">
        <p14:creationId xmlns:p14="http://schemas.microsoft.com/office/powerpoint/2010/main" val="30525283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62</a:t>
            </a:fld>
            <a:endParaRPr kumimoji="1" lang="ja-JP" altLang="en-US"/>
          </a:p>
        </p:txBody>
      </p:sp>
    </p:spTree>
    <p:extLst>
      <p:ext uri="{BB962C8B-B14F-4D97-AF65-F5344CB8AC3E}">
        <p14:creationId xmlns:p14="http://schemas.microsoft.com/office/powerpoint/2010/main" val="23542081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63</a:t>
            </a:fld>
            <a:endParaRPr kumimoji="1" lang="ja-JP" altLang="en-US"/>
          </a:p>
        </p:txBody>
      </p:sp>
    </p:spTree>
    <p:extLst>
      <p:ext uri="{BB962C8B-B14F-4D97-AF65-F5344CB8AC3E}">
        <p14:creationId xmlns:p14="http://schemas.microsoft.com/office/powerpoint/2010/main" val="4417078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64</a:t>
            </a:fld>
            <a:endParaRPr kumimoji="1" lang="ja-JP" altLang="en-US"/>
          </a:p>
        </p:txBody>
      </p:sp>
    </p:spTree>
    <p:extLst>
      <p:ext uri="{BB962C8B-B14F-4D97-AF65-F5344CB8AC3E}">
        <p14:creationId xmlns:p14="http://schemas.microsoft.com/office/powerpoint/2010/main" val="33723438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65</a:t>
            </a:fld>
            <a:endParaRPr kumimoji="1" lang="ja-JP" altLang="en-US"/>
          </a:p>
        </p:txBody>
      </p:sp>
    </p:spTree>
    <p:extLst>
      <p:ext uri="{BB962C8B-B14F-4D97-AF65-F5344CB8AC3E}">
        <p14:creationId xmlns:p14="http://schemas.microsoft.com/office/powerpoint/2010/main" val="23251487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66</a:t>
            </a:fld>
            <a:endParaRPr kumimoji="1" lang="ja-JP" altLang="en-US"/>
          </a:p>
        </p:txBody>
      </p:sp>
    </p:spTree>
    <p:extLst>
      <p:ext uri="{BB962C8B-B14F-4D97-AF65-F5344CB8AC3E}">
        <p14:creationId xmlns:p14="http://schemas.microsoft.com/office/powerpoint/2010/main" val="4046419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13</a:t>
            </a:fld>
            <a:endParaRPr kumimoji="1" lang="ja-JP" altLang="en-US"/>
          </a:p>
        </p:txBody>
      </p:sp>
    </p:spTree>
    <p:extLst>
      <p:ext uri="{BB962C8B-B14F-4D97-AF65-F5344CB8AC3E}">
        <p14:creationId xmlns:p14="http://schemas.microsoft.com/office/powerpoint/2010/main" val="5797602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67</a:t>
            </a:fld>
            <a:endParaRPr kumimoji="1" lang="ja-JP" altLang="en-US"/>
          </a:p>
        </p:txBody>
      </p:sp>
    </p:spTree>
    <p:extLst>
      <p:ext uri="{BB962C8B-B14F-4D97-AF65-F5344CB8AC3E}">
        <p14:creationId xmlns:p14="http://schemas.microsoft.com/office/powerpoint/2010/main" val="15978272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68</a:t>
            </a:fld>
            <a:endParaRPr kumimoji="1" lang="ja-JP" altLang="en-US"/>
          </a:p>
        </p:txBody>
      </p:sp>
    </p:spTree>
    <p:extLst>
      <p:ext uri="{BB962C8B-B14F-4D97-AF65-F5344CB8AC3E}">
        <p14:creationId xmlns:p14="http://schemas.microsoft.com/office/powerpoint/2010/main" val="737597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69</a:t>
            </a:fld>
            <a:endParaRPr kumimoji="1" lang="ja-JP" altLang="en-US"/>
          </a:p>
        </p:txBody>
      </p:sp>
    </p:spTree>
    <p:extLst>
      <p:ext uri="{BB962C8B-B14F-4D97-AF65-F5344CB8AC3E}">
        <p14:creationId xmlns:p14="http://schemas.microsoft.com/office/powerpoint/2010/main" val="40173713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70</a:t>
            </a:fld>
            <a:endParaRPr kumimoji="1" lang="ja-JP" altLang="en-US"/>
          </a:p>
        </p:txBody>
      </p:sp>
    </p:spTree>
    <p:extLst>
      <p:ext uri="{BB962C8B-B14F-4D97-AF65-F5344CB8AC3E}">
        <p14:creationId xmlns:p14="http://schemas.microsoft.com/office/powerpoint/2010/main" val="41775633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71</a:t>
            </a:fld>
            <a:endParaRPr kumimoji="1" lang="ja-JP" altLang="en-US"/>
          </a:p>
        </p:txBody>
      </p:sp>
    </p:spTree>
    <p:extLst>
      <p:ext uri="{BB962C8B-B14F-4D97-AF65-F5344CB8AC3E}">
        <p14:creationId xmlns:p14="http://schemas.microsoft.com/office/powerpoint/2010/main" val="3690778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20</a:t>
            </a:fld>
            <a:endParaRPr kumimoji="1" lang="ja-JP" altLang="en-US"/>
          </a:p>
        </p:txBody>
      </p:sp>
    </p:spTree>
    <p:extLst>
      <p:ext uri="{BB962C8B-B14F-4D97-AF65-F5344CB8AC3E}">
        <p14:creationId xmlns:p14="http://schemas.microsoft.com/office/powerpoint/2010/main" val="2526040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21</a:t>
            </a:fld>
            <a:endParaRPr kumimoji="1" lang="ja-JP" altLang="en-US"/>
          </a:p>
        </p:txBody>
      </p:sp>
    </p:spTree>
    <p:extLst>
      <p:ext uri="{BB962C8B-B14F-4D97-AF65-F5344CB8AC3E}">
        <p14:creationId xmlns:p14="http://schemas.microsoft.com/office/powerpoint/2010/main" val="3008243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26</a:t>
            </a:fld>
            <a:endParaRPr kumimoji="1" lang="ja-JP" altLang="en-US"/>
          </a:p>
        </p:txBody>
      </p:sp>
    </p:spTree>
    <p:extLst>
      <p:ext uri="{BB962C8B-B14F-4D97-AF65-F5344CB8AC3E}">
        <p14:creationId xmlns:p14="http://schemas.microsoft.com/office/powerpoint/2010/main" val="2510277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28</a:t>
            </a:fld>
            <a:endParaRPr kumimoji="1" lang="ja-JP" altLang="en-US"/>
          </a:p>
        </p:txBody>
      </p:sp>
    </p:spTree>
    <p:extLst>
      <p:ext uri="{BB962C8B-B14F-4D97-AF65-F5344CB8AC3E}">
        <p14:creationId xmlns:p14="http://schemas.microsoft.com/office/powerpoint/2010/main" val="285825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29</a:t>
            </a:fld>
            <a:endParaRPr kumimoji="1" lang="ja-JP" altLang="en-US"/>
          </a:p>
        </p:txBody>
      </p:sp>
    </p:spTree>
    <p:extLst>
      <p:ext uri="{BB962C8B-B14F-4D97-AF65-F5344CB8AC3E}">
        <p14:creationId xmlns:p14="http://schemas.microsoft.com/office/powerpoint/2010/main" val="565584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520381-B082-B343-9102-A8B339D9B4F2}" type="slidenum">
              <a:rPr kumimoji="1" lang="ja-JP" altLang="en-US" smtClean="0"/>
              <a:t>30</a:t>
            </a:fld>
            <a:endParaRPr kumimoji="1" lang="ja-JP" altLang="en-US"/>
          </a:p>
        </p:txBody>
      </p:sp>
    </p:spTree>
    <p:extLst>
      <p:ext uri="{BB962C8B-B14F-4D97-AF65-F5344CB8AC3E}">
        <p14:creationId xmlns:p14="http://schemas.microsoft.com/office/powerpoint/2010/main" val="8141087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8CC897-3E73-DB45-891B-4C178E23C301}"/>
              </a:ext>
            </a:extLst>
          </p:cNvPr>
          <p:cNvSpPr>
            <a:spLocks noGrp="1"/>
          </p:cNvSpPr>
          <p:nvPr>
            <p:ph type="ctrTitle"/>
          </p:nvPr>
        </p:nvSpPr>
        <p:spPr>
          <a:xfrm>
            <a:off x="1524000" y="1122363"/>
            <a:ext cx="9144000" cy="2387600"/>
          </a:xfrm>
        </p:spPr>
        <p:txBody>
          <a:bodyPr anchor="b"/>
          <a:lstStyle>
            <a:lvl1pPr algn="ctr">
              <a:defRPr sz="6000">
                <a:latin typeface="Courier New" panose="02070309020205020404" pitchFamily="49" charset="0"/>
                <a:cs typeface="Courier New" panose="02070309020205020404" pitchFamily="49" charset="0"/>
              </a:defRPr>
            </a:lvl1pPr>
          </a:lstStyle>
          <a:p>
            <a:r>
              <a:rPr kumimoji="1" lang="ja-JP" altLang="en-US"/>
              <a:t>マスター タイトルの書式設定</a:t>
            </a:r>
          </a:p>
        </p:txBody>
      </p:sp>
      <p:sp>
        <p:nvSpPr>
          <p:cNvPr id="3" name="字幕 2">
            <a:extLst>
              <a:ext uri="{FF2B5EF4-FFF2-40B4-BE49-F238E27FC236}">
                <a16:creationId xmlns:a16="http://schemas.microsoft.com/office/drawing/2014/main" id="{AE2F2331-756B-4D48-BB13-E7ED1FC6862C}"/>
              </a:ext>
            </a:extLst>
          </p:cNvPr>
          <p:cNvSpPr>
            <a:spLocks noGrp="1"/>
          </p:cNvSpPr>
          <p:nvPr>
            <p:ph type="subTitle" idx="1"/>
          </p:nvPr>
        </p:nvSpPr>
        <p:spPr>
          <a:xfrm>
            <a:off x="1524000" y="3602038"/>
            <a:ext cx="9144000" cy="1655762"/>
          </a:xfrm>
        </p:spPr>
        <p:txBody>
          <a:bodyPr/>
          <a:lstStyle>
            <a:lvl1pPr marL="0" indent="0" algn="ctr">
              <a:buNone/>
              <a:defRPr sz="2400">
                <a:latin typeface="Courier New" panose="02070309020205020404" pitchFamily="49" charset="0"/>
                <a:cs typeface="Courier New" panose="020703090202050204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59AC4D28-AF81-A647-A0BD-365925EE16D6}"/>
              </a:ext>
            </a:extLst>
          </p:cNvPr>
          <p:cNvSpPr>
            <a:spLocks noGrp="1"/>
          </p:cNvSpPr>
          <p:nvPr>
            <p:ph type="dt" sz="half" idx="10"/>
          </p:nvPr>
        </p:nvSpPr>
        <p:spPr/>
        <p:txBody>
          <a:bodyPr/>
          <a:lstStyle/>
          <a:p>
            <a:fld id="{D35AA24F-6F97-874E-97E9-B7A350318C85}" type="datetime1">
              <a:rPr kumimoji="1" lang="ja-JP" altLang="en-US" smtClean="0"/>
              <a:t>2020/8/6</a:t>
            </a:fld>
            <a:endParaRPr kumimoji="1" lang="ja-JP" altLang="en-US"/>
          </a:p>
        </p:txBody>
      </p:sp>
      <p:sp>
        <p:nvSpPr>
          <p:cNvPr id="5" name="フッター プレースホルダー 4">
            <a:extLst>
              <a:ext uri="{FF2B5EF4-FFF2-40B4-BE49-F238E27FC236}">
                <a16:creationId xmlns:a16="http://schemas.microsoft.com/office/drawing/2014/main" id="{77295369-02BF-EE4A-AE4D-DE1F57D86BA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BC26A43-280B-0149-9CB4-DABC5C9915DC}"/>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31294763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E12856-CF8C-924A-BF15-5CA4A618409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1AF503B-4B24-6A42-9310-A984A51415D2}"/>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E117B81-2F77-FE42-8A9D-22342C2EAA42}"/>
              </a:ext>
            </a:extLst>
          </p:cNvPr>
          <p:cNvSpPr>
            <a:spLocks noGrp="1"/>
          </p:cNvSpPr>
          <p:nvPr>
            <p:ph type="dt" sz="half" idx="10"/>
          </p:nvPr>
        </p:nvSpPr>
        <p:spPr/>
        <p:txBody>
          <a:bodyPr/>
          <a:lstStyle/>
          <a:p>
            <a:fld id="{2750F92C-CBC0-1D4F-8921-A540B49EEFEC}" type="datetime1">
              <a:rPr kumimoji="1" lang="ja-JP" altLang="en-US" smtClean="0"/>
              <a:t>2020/8/6</a:t>
            </a:fld>
            <a:endParaRPr kumimoji="1" lang="ja-JP" altLang="en-US"/>
          </a:p>
        </p:txBody>
      </p:sp>
      <p:sp>
        <p:nvSpPr>
          <p:cNvPr id="5" name="フッター プレースホルダー 4">
            <a:extLst>
              <a:ext uri="{FF2B5EF4-FFF2-40B4-BE49-F238E27FC236}">
                <a16:creationId xmlns:a16="http://schemas.microsoft.com/office/drawing/2014/main" id="{46AE8A8D-4D60-0D48-B4E4-D7EA443F7BD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BA1FDBA-DF88-434C-A394-FE1776D273F5}"/>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4142356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4E63F7E-2D13-5844-A36C-619E5056FAAF}"/>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2351690-6ECA-454B-B103-9EF7E078CD1C}"/>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CF20F85-D9F3-304A-A4A5-A7FE05405A8D}"/>
              </a:ext>
            </a:extLst>
          </p:cNvPr>
          <p:cNvSpPr>
            <a:spLocks noGrp="1"/>
          </p:cNvSpPr>
          <p:nvPr>
            <p:ph type="dt" sz="half" idx="10"/>
          </p:nvPr>
        </p:nvSpPr>
        <p:spPr/>
        <p:txBody>
          <a:bodyPr/>
          <a:lstStyle/>
          <a:p>
            <a:fld id="{943AF8BA-E04E-B14E-8EF2-9A79358EE239}" type="datetime1">
              <a:rPr kumimoji="1" lang="ja-JP" altLang="en-US" smtClean="0"/>
              <a:t>2020/8/6</a:t>
            </a:fld>
            <a:endParaRPr kumimoji="1" lang="ja-JP" altLang="en-US"/>
          </a:p>
        </p:txBody>
      </p:sp>
      <p:sp>
        <p:nvSpPr>
          <p:cNvPr id="5" name="フッター プレースホルダー 4">
            <a:extLst>
              <a:ext uri="{FF2B5EF4-FFF2-40B4-BE49-F238E27FC236}">
                <a16:creationId xmlns:a16="http://schemas.microsoft.com/office/drawing/2014/main" id="{3D514756-FD35-C548-A335-0A6E5CCCE2E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0BC5C4B-AF06-AD47-9BC1-F9C16ADF534F}"/>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3047417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EF586F-93F3-EC48-93F7-7B6BF6213BD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E7E5330-B3C6-9840-9606-7343DCB94E5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A411DE9-4B1D-9C48-97A1-F7795C5F743A}"/>
              </a:ext>
            </a:extLst>
          </p:cNvPr>
          <p:cNvSpPr>
            <a:spLocks noGrp="1"/>
          </p:cNvSpPr>
          <p:nvPr>
            <p:ph type="dt" sz="half" idx="10"/>
          </p:nvPr>
        </p:nvSpPr>
        <p:spPr/>
        <p:txBody>
          <a:bodyPr/>
          <a:lstStyle/>
          <a:p>
            <a:fld id="{05C0298F-43CD-1849-AC8C-C3EA6928D739}" type="datetime1">
              <a:rPr kumimoji="1" lang="ja-JP" altLang="en-US" smtClean="0"/>
              <a:t>2020/8/6</a:t>
            </a:fld>
            <a:endParaRPr kumimoji="1" lang="ja-JP" altLang="en-US"/>
          </a:p>
        </p:txBody>
      </p:sp>
      <p:sp>
        <p:nvSpPr>
          <p:cNvPr id="5" name="フッター プレースホルダー 4">
            <a:extLst>
              <a:ext uri="{FF2B5EF4-FFF2-40B4-BE49-F238E27FC236}">
                <a16:creationId xmlns:a16="http://schemas.microsoft.com/office/drawing/2014/main" id="{5F056E1B-C904-2145-BB9B-101193CE7FA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ADAF2FE-3A40-2240-870D-0B63BE66F2D4}"/>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3859667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4B72E2-BCD0-604A-A978-8AE2722C15E9}"/>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638BB8D-C672-0D45-B588-12CF5B0FE8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48E070F2-25CB-C640-9AC5-EDE8AFC6B4E9}"/>
              </a:ext>
            </a:extLst>
          </p:cNvPr>
          <p:cNvSpPr>
            <a:spLocks noGrp="1"/>
          </p:cNvSpPr>
          <p:nvPr>
            <p:ph type="dt" sz="half" idx="10"/>
          </p:nvPr>
        </p:nvSpPr>
        <p:spPr/>
        <p:txBody>
          <a:bodyPr/>
          <a:lstStyle/>
          <a:p>
            <a:fld id="{4300D200-84B6-574A-903F-457773D7E808}" type="datetime1">
              <a:rPr kumimoji="1" lang="ja-JP" altLang="en-US" smtClean="0"/>
              <a:t>2020/8/6</a:t>
            </a:fld>
            <a:endParaRPr kumimoji="1" lang="ja-JP" altLang="en-US"/>
          </a:p>
        </p:txBody>
      </p:sp>
      <p:sp>
        <p:nvSpPr>
          <p:cNvPr id="5" name="フッター プレースホルダー 4">
            <a:extLst>
              <a:ext uri="{FF2B5EF4-FFF2-40B4-BE49-F238E27FC236}">
                <a16:creationId xmlns:a16="http://schemas.microsoft.com/office/drawing/2014/main" id="{D57BC825-D6F7-3549-8863-08C696B261A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404EAB4-C243-4B4A-B93B-602DC1EAD2EC}"/>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4083106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359C43-6C98-404F-9D56-0A952A2868F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931E723-245B-6D49-91C7-285D4CF7C9E9}"/>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4" name="コンテンツ プレースホルダー 3">
            <a:extLst>
              <a:ext uri="{FF2B5EF4-FFF2-40B4-BE49-F238E27FC236}">
                <a16:creationId xmlns:a16="http://schemas.microsoft.com/office/drawing/2014/main" id="{8279AD0A-3859-6F40-9CB0-C6D05CF8F575}"/>
              </a:ext>
            </a:extLst>
          </p:cNvPr>
          <p:cNvSpPr>
            <a:spLocks noGrp="1"/>
          </p:cNvSpPr>
          <p:nvPr>
            <p:ph sz="half" idx="2"/>
          </p:nvPr>
        </p:nvSpPr>
        <p:spPr>
          <a:xfrm>
            <a:off x="6172200" y="1825625"/>
            <a:ext cx="5181600" cy="4351338"/>
          </a:xfrm>
        </p:spPr>
        <p:txBody>
          <a:bodyPr/>
          <a:lstStyle>
            <a:lvl1pPr>
              <a:defRPr>
                <a:latin typeface="Courier New" panose="02070309020205020404" pitchFamily="49" charset="0"/>
                <a:cs typeface="Courier New" panose="02070309020205020404" pitchFamily="49" charset="0"/>
              </a:defRPr>
            </a:lvl1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5" name="日付プレースホルダー 4">
            <a:extLst>
              <a:ext uri="{FF2B5EF4-FFF2-40B4-BE49-F238E27FC236}">
                <a16:creationId xmlns:a16="http://schemas.microsoft.com/office/drawing/2014/main" id="{E7B156D5-4857-6741-9299-52B3C0F14351}"/>
              </a:ext>
            </a:extLst>
          </p:cNvPr>
          <p:cNvSpPr>
            <a:spLocks noGrp="1"/>
          </p:cNvSpPr>
          <p:nvPr>
            <p:ph type="dt" sz="half" idx="10"/>
          </p:nvPr>
        </p:nvSpPr>
        <p:spPr/>
        <p:txBody>
          <a:bodyPr/>
          <a:lstStyle/>
          <a:p>
            <a:fld id="{C7BC7DAA-24BE-D444-944E-B1B620560376}" type="datetime1">
              <a:rPr kumimoji="1" lang="ja-JP" altLang="en-US" smtClean="0"/>
              <a:t>2020/8/6</a:t>
            </a:fld>
            <a:endParaRPr kumimoji="1" lang="ja-JP" altLang="en-US"/>
          </a:p>
        </p:txBody>
      </p:sp>
      <p:sp>
        <p:nvSpPr>
          <p:cNvPr id="6" name="フッター プレースホルダー 5">
            <a:extLst>
              <a:ext uri="{FF2B5EF4-FFF2-40B4-BE49-F238E27FC236}">
                <a16:creationId xmlns:a16="http://schemas.microsoft.com/office/drawing/2014/main" id="{0A2BC655-2ACE-BB4C-AC67-1C983F7D697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00CF52D-CFAA-A747-91D4-0247A5D84616}"/>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375489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555BEF-0FFB-2E40-B848-24A974CB7CC1}"/>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6F48386-6408-4E46-96FC-C4F2CE8814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609EBF28-F631-F44B-9382-EC53B18F4F5B}"/>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28A7403-8EAE-7C44-A4B2-8668EEA940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1ADF5E1F-A941-B942-8EAA-0A23069BA34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C694A912-AAC4-D744-98A5-952E50AA5BC4}"/>
              </a:ext>
            </a:extLst>
          </p:cNvPr>
          <p:cNvSpPr>
            <a:spLocks noGrp="1"/>
          </p:cNvSpPr>
          <p:nvPr>
            <p:ph type="dt" sz="half" idx="10"/>
          </p:nvPr>
        </p:nvSpPr>
        <p:spPr/>
        <p:txBody>
          <a:bodyPr/>
          <a:lstStyle/>
          <a:p>
            <a:fld id="{0E9BAFA3-9B8E-2346-97DE-F26F227F9F0D}" type="datetime1">
              <a:rPr kumimoji="1" lang="ja-JP" altLang="en-US" smtClean="0"/>
              <a:t>2020/8/6</a:t>
            </a:fld>
            <a:endParaRPr kumimoji="1" lang="ja-JP" altLang="en-US"/>
          </a:p>
        </p:txBody>
      </p:sp>
      <p:sp>
        <p:nvSpPr>
          <p:cNvPr id="8" name="フッター プレースホルダー 7">
            <a:extLst>
              <a:ext uri="{FF2B5EF4-FFF2-40B4-BE49-F238E27FC236}">
                <a16:creationId xmlns:a16="http://schemas.microsoft.com/office/drawing/2014/main" id="{54DE7F30-BFC3-A447-81C5-F58169DAD25D}"/>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3D6FF527-A42B-654A-BA1C-CE52150F5D47}"/>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3432139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6E530C-E82B-834B-9B4F-76CD26FD178B}"/>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96272228-CF15-324F-8B3E-101664035AFE}"/>
              </a:ext>
            </a:extLst>
          </p:cNvPr>
          <p:cNvSpPr>
            <a:spLocks noGrp="1"/>
          </p:cNvSpPr>
          <p:nvPr>
            <p:ph type="dt" sz="half" idx="10"/>
          </p:nvPr>
        </p:nvSpPr>
        <p:spPr/>
        <p:txBody>
          <a:bodyPr/>
          <a:lstStyle/>
          <a:p>
            <a:fld id="{D02BAC86-5247-F142-8798-79C1BDDF6165}" type="datetime1">
              <a:rPr kumimoji="1" lang="ja-JP" altLang="en-US" smtClean="0"/>
              <a:t>2020/8/6</a:t>
            </a:fld>
            <a:endParaRPr kumimoji="1" lang="ja-JP" altLang="en-US"/>
          </a:p>
        </p:txBody>
      </p:sp>
      <p:sp>
        <p:nvSpPr>
          <p:cNvPr id="4" name="フッター プレースホルダー 3">
            <a:extLst>
              <a:ext uri="{FF2B5EF4-FFF2-40B4-BE49-F238E27FC236}">
                <a16:creationId xmlns:a16="http://schemas.microsoft.com/office/drawing/2014/main" id="{B4212D85-727D-0045-9CD4-8322A430C4C1}"/>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BFE326F5-6917-8345-A80C-F583E9E48D5C}"/>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792734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9B20756-4FD0-7745-BCA2-03D5D06BEEFC}"/>
              </a:ext>
            </a:extLst>
          </p:cNvPr>
          <p:cNvSpPr>
            <a:spLocks noGrp="1"/>
          </p:cNvSpPr>
          <p:nvPr>
            <p:ph type="dt" sz="half" idx="10"/>
          </p:nvPr>
        </p:nvSpPr>
        <p:spPr/>
        <p:txBody>
          <a:bodyPr/>
          <a:lstStyle/>
          <a:p>
            <a:fld id="{481280A6-92AA-104D-AB90-78F2E37DBB6D}" type="datetime1">
              <a:rPr kumimoji="1" lang="ja-JP" altLang="en-US" smtClean="0"/>
              <a:t>2020/8/6</a:t>
            </a:fld>
            <a:endParaRPr kumimoji="1" lang="ja-JP" altLang="en-US"/>
          </a:p>
        </p:txBody>
      </p:sp>
      <p:sp>
        <p:nvSpPr>
          <p:cNvPr id="3" name="フッター プレースホルダー 2">
            <a:extLst>
              <a:ext uri="{FF2B5EF4-FFF2-40B4-BE49-F238E27FC236}">
                <a16:creationId xmlns:a16="http://schemas.microsoft.com/office/drawing/2014/main" id="{93924BDD-E663-4949-A439-AE0C69BF0B4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F7AE0A2-833B-B845-BC50-400EA745C2D8}"/>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33695647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DC514B-840D-5B44-87BB-4E0B4FC8ACC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F768C06-EC97-0A49-8493-C250A4CB20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756F02C-4C6C-F842-9B13-6961F130BF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08FDD2B-CF60-1941-BDC7-E639D4CDDDCA}"/>
              </a:ext>
            </a:extLst>
          </p:cNvPr>
          <p:cNvSpPr>
            <a:spLocks noGrp="1"/>
          </p:cNvSpPr>
          <p:nvPr>
            <p:ph type="dt" sz="half" idx="10"/>
          </p:nvPr>
        </p:nvSpPr>
        <p:spPr/>
        <p:txBody>
          <a:bodyPr/>
          <a:lstStyle/>
          <a:p>
            <a:fld id="{68B11EC7-B6AB-B542-8816-C6F1DBD3E541}" type="datetime1">
              <a:rPr kumimoji="1" lang="ja-JP" altLang="en-US" smtClean="0"/>
              <a:t>2020/8/6</a:t>
            </a:fld>
            <a:endParaRPr kumimoji="1" lang="ja-JP" altLang="en-US"/>
          </a:p>
        </p:txBody>
      </p:sp>
      <p:sp>
        <p:nvSpPr>
          <p:cNvPr id="6" name="フッター プレースホルダー 5">
            <a:extLst>
              <a:ext uri="{FF2B5EF4-FFF2-40B4-BE49-F238E27FC236}">
                <a16:creationId xmlns:a16="http://schemas.microsoft.com/office/drawing/2014/main" id="{69A370AD-046B-9345-AEFB-6D1E368C60F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54ED44D-E4E1-5044-B600-95CDDE3AD4B9}"/>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13538581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BA33A0-73EE-8F4E-83BF-8CC5D72ADEE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34FF6A3F-D3BC-AF48-A4B0-00F91846A0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CE267E76-8D15-AA40-9032-8DA7194E6D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0AB3E8E-EA64-3C49-88BF-D59E2A29C3EB}"/>
              </a:ext>
            </a:extLst>
          </p:cNvPr>
          <p:cNvSpPr>
            <a:spLocks noGrp="1"/>
          </p:cNvSpPr>
          <p:nvPr>
            <p:ph type="dt" sz="half" idx="10"/>
          </p:nvPr>
        </p:nvSpPr>
        <p:spPr/>
        <p:txBody>
          <a:bodyPr/>
          <a:lstStyle/>
          <a:p>
            <a:fld id="{5D38F615-1B33-5547-ACBC-DBF9144BEBE5}" type="datetime1">
              <a:rPr kumimoji="1" lang="ja-JP" altLang="en-US" smtClean="0"/>
              <a:t>2020/8/6</a:t>
            </a:fld>
            <a:endParaRPr kumimoji="1" lang="ja-JP" altLang="en-US"/>
          </a:p>
        </p:txBody>
      </p:sp>
      <p:sp>
        <p:nvSpPr>
          <p:cNvPr id="6" name="フッター プレースホルダー 5">
            <a:extLst>
              <a:ext uri="{FF2B5EF4-FFF2-40B4-BE49-F238E27FC236}">
                <a16:creationId xmlns:a16="http://schemas.microsoft.com/office/drawing/2014/main" id="{196D6AD6-3063-B444-AF91-727F98F6CD1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B35C240-581B-494C-BAAB-418DA8BF8C1D}"/>
              </a:ext>
            </a:extLst>
          </p:cNvPr>
          <p:cNvSpPr>
            <a:spLocks noGrp="1"/>
          </p:cNvSpPr>
          <p:nvPr>
            <p:ph type="sldNum" sz="quarter" idx="12"/>
          </p:nvPr>
        </p:nvSpPr>
        <p:spPr/>
        <p:txBody>
          <a:body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2693059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A77DCD4B-2AA4-074B-9A78-ECEC8FC8BC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5B00B55-A723-2645-9621-E015EF0B46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4" name="日付プレースホルダー 3">
            <a:extLst>
              <a:ext uri="{FF2B5EF4-FFF2-40B4-BE49-F238E27FC236}">
                <a16:creationId xmlns:a16="http://schemas.microsoft.com/office/drawing/2014/main" id="{5D0673C2-BDC0-774C-A835-58FE3BD317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2A1DCA-B48E-394A-9721-68616ED6D5CA}" type="datetime1">
              <a:rPr kumimoji="1" lang="ja-JP" altLang="en-US" smtClean="0"/>
              <a:t>2020/8/6</a:t>
            </a:fld>
            <a:endParaRPr kumimoji="1" lang="ja-JP" altLang="en-US"/>
          </a:p>
        </p:txBody>
      </p:sp>
      <p:sp>
        <p:nvSpPr>
          <p:cNvPr id="5" name="フッター プレースホルダー 4">
            <a:extLst>
              <a:ext uri="{FF2B5EF4-FFF2-40B4-BE49-F238E27FC236}">
                <a16:creationId xmlns:a16="http://schemas.microsoft.com/office/drawing/2014/main" id="{2B486160-A365-BB4B-98D9-A0C7BC95A6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5821408B-05AB-DB40-AA16-926C561D40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DDEC14-9F2A-1C40-9F92-7E724392E266}" type="slidenum">
              <a:rPr kumimoji="1" lang="ja-JP" altLang="en-US" smtClean="0"/>
              <a:t>‹#›</a:t>
            </a:fld>
            <a:endParaRPr kumimoji="1" lang="ja-JP" altLang="en-US"/>
          </a:p>
        </p:txBody>
      </p:sp>
    </p:spTree>
    <p:extLst>
      <p:ext uri="{BB962C8B-B14F-4D97-AF65-F5344CB8AC3E}">
        <p14:creationId xmlns:p14="http://schemas.microsoft.com/office/powerpoint/2010/main" val="2009055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Courier New" panose="02070309020205020404" pitchFamily="49" charset="0"/>
          <a:ea typeface="+mj-ea"/>
          <a:cs typeface="Courier New" panose="02070309020205020404" pitchFamily="49"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s://www.sparkfun.com/products/retired/10055" TargetMode="External"/><Relationship Id="rId2" Type="http://schemas.openxmlformats.org/officeDocument/2006/relationships/image" Target="../media/image65.tiff"/><Relationship Id="rId1" Type="http://schemas.openxmlformats.org/officeDocument/2006/relationships/slideLayout" Target="../slideLayouts/slideLayout2.xml"/><Relationship Id="rId5" Type="http://schemas.openxmlformats.org/officeDocument/2006/relationships/image" Target="../media/image66.tiff"/><Relationship Id="rId4" Type="http://schemas.openxmlformats.org/officeDocument/2006/relationships/hyperlink" Target="https://www.sparkfun.com/products/10867"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image" Target="../media/image67.tif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upload.wikimedia.org/wikipedia/commons/thumb/b/b5/Potentiometer.jpg/800px-Potentiometer.jpg%20."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hyperlink" Target="http://creativecommons.org/licenses/by/2.5"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hyperlink" Target="https://www.sparkfun.com/products/9088" TargetMode="External"/><Relationship Id="rId7"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 Id="rId6" Type="http://schemas.openxmlformats.org/officeDocument/2006/relationships/hyperlink" Target="https://www.sparkfun.com/products/242" TargetMode="External"/><Relationship Id="rId5" Type="http://schemas.openxmlformats.org/officeDocument/2006/relationships/hyperlink" Target="https://www.sparkfun.com/products/8713" TargetMode="External"/><Relationship Id="rId4" Type="http://schemas.openxmlformats.org/officeDocument/2006/relationships/hyperlink" Target="https://www.sparkfun.com/products/10264" TargetMode="External"/><Relationship Id="rId9" Type="http://schemas.openxmlformats.org/officeDocument/2006/relationships/image" Target="../media/image15.tiff"/></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cdn.sparkfun.com/assets/parts/4/6/2/6/10264-01.jp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tiff"/><Relationship Id="rId4" Type="http://schemas.openxmlformats.org/officeDocument/2006/relationships/hyperlink" Target="http://creativecommons.org/licenses/by-nc-sa/3.0/"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learn.sparkfun.com/tutorials/pulse-width-modulation"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learn.sparkfun.com/tutorials/pulse-width-modulation"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hyperlink" Target="https://en.wikipedia.org/wiki/Linear_actuator" TargetMode="External"/><Relationship Id="rId2" Type="http://schemas.openxmlformats.org/officeDocument/2006/relationships/hyperlink" Target="https://en.wikipedia.org/wiki/Rotary_actuator" TargetMode="External"/><Relationship Id="rId1" Type="http://schemas.openxmlformats.org/officeDocument/2006/relationships/slideLayout" Target="../slideLayouts/slideLayout2.xml"/><Relationship Id="rId5" Type="http://schemas.openxmlformats.org/officeDocument/2006/relationships/hyperlink" Target="http://www.princeton.edu/~mae412/TEXT/NTRAK2002/292-302.pdf" TargetMode="External"/><Relationship Id="rId4" Type="http://schemas.openxmlformats.org/officeDocument/2006/relationships/image" Target="../media/image38.tiff"/></Relationships>
</file>

<file path=ppt/slides/_rels/slide7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hyperlink" Target="https://learn.adafruit.com/adafruit-arduino-lesson-14-servo-motors/if-the-servo-misbehaves"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www.sparkfun.com/products/10551" TargetMode="External"/><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hyperlink" Target="https://publicdomainvectors.org/en/free-clipart/Parallel-plate-capacitor-vector-drawing/26061.html" TargetMode="External"/><Relationship Id="rId7" Type="http://schemas.openxmlformats.org/officeDocument/2006/relationships/image" Target="../media/image56.gif"/><Relationship Id="rId2" Type="http://schemas.openxmlformats.org/officeDocument/2006/relationships/image" Target="../media/image54.tiff"/><Relationship Id="rId1" Type="http://schemas.openxmlformats.org/officeDocument/2006/relationships/slideLayout" Target="../slideLayouts/slideLayout2.xml"/><Relationship Id="rId6" Type="http://schemas.openxmlformats.org/officeDocument/2006/relationships/image" Target="../media/image55.tiff"/><Relationship Id="rId5" Type="http://schemas.openxmlformats.org/officeDocument/2006/relationships/hyperlink" Target="https://learn.sparkfun.com/tutorials/capacitors/capacitor-theory" TargetMode="External"/><Relationship Id="rId4" Type="http://schemas.openxmlformats.org/officeDocument/2006/relationships/hyperlink" Target="https://commons.wikimedia.org/wiki/File:Electronic-Component-Elec-Capacitors.jpg"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9.png"/><Relationship Id="rId4" Type="http://schemas.openxmlformats.org/officeDocument/2006/relationships/hyperlink" Target="https://vimeo.com/180955071"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9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A8019B-B98C-544F-89F2-07849CF12C14}"/>
              </a:ext>
            </a:extLst>
          </p:cNvPr>
          <p:cNvSpPr>
            <a:spLocks noGrp="1"/>
          </p:cNvSpPr>
          <p:nvPr>
            <p:ph type="ctrTitle"/>
          </p:nvPr>
        </p:nvSpPr>
        <p:spPr>
          <a:xfrm>
            <a:off x="1524003" y="1999615"/>
            <a:ext cx="9144000" cy="2764028"/>
          </a:xfrm>
        </p:spPr>
        <p:txBody>
          <a:bodyPr anchor="ctr">
            <a:normAutofit/>
          </a:bodyPr>
          <a:lstStyle/>
          <a:p>
            <a:r>
              <a:rPr lang="en-US" altLang="ja-JP" sz="4500" dirty="0"/>
              <a:t>Session 2:</a:t>
            </a:r>
            <a:br>
              <a:rPr lang="en-US" altLang="ja-JP" sz="4500" dirty="0"/>
            </a:br>
            <a:r>
              <a:rPr lang="en-US" altLang="ja-JP" sz="4500" dirty="0"/>
              <a:t>Analog Input/Output,</a:t>
            </a:r>
            <a:br>
              <a:rPr lang="en-US" altLang="ja-JP" sz="4500" dirty="0"/>
            </a:br>
            <a:r>
              <a:rPr lang="en-US" altLang="ja-JP" sz="4500" dirty="0"/>
              <a:t>Servo Motor and Step Motor,</a:t>
            </a:r>
            <a:br>
              <a:rPr lang="en-US" altLang="ja-JP" sz="4500" dirty="0"/>
            </a:br>
            <a:r>
              <a:rPr lang="en-US" altLang="ja-JP" sz="4500" dirty="0"/>
              <a:t>and Conductive Materials</a:t>
            </a:r>
            <a:endParaRPr kumimoji="1" lang="ja-JP" altLang="en-US" sz="4500"/>
          </a:p>
        </p:txBody>
      </p:sp>
      <p:sp>
        <p:nvSpPr>
          <p:cNvPr id="6" name="字幕 5">
            <a:extLst>
              <a:ext uri="{FF2B5EF4-FFF2-40B4-BE49-F238E27FC236}">
                <a16:creationId xmlns:a16="http://schemas.microsoft.com/office/drawing/2014/main" id="{6466F9FD-D835-7842-B9E8-7DBB66DD7784}"/>
              </a:ext>
            </a:extLst>
          </p:cNvPr>
          <p:cNvSpPr>
            <a:spLocks noGrp="1"/>
          </p:cNvSpPr>
          <p:nvPr>
            <p:ph type="subTitle" idx="1"/>
          </p:nvPr>
        </p:nvSpPr>
        <p:spPr>
          <a:xfrm>
            <a:off x="1966912" y="5645150"/>
            <a:ext cx="8258176" cy="631825"/>
          </a:xfrm>
        </p:spPr>
        <p:txBody>
          <a:bodyPr anchor="ctr">
            <a:normAutofit/>
          </a:bodyPr>
          <a:lstStyle/>
          <a:p>
            <a:endParaRPr lang="ja-CN" altLang="en-US" sz="2800"/>
          </a:p>
        </p:txBody>
      </p:sp>
      <p:sp>
        <p:nvSpPr>
          <p:cNvPr id="4" name="スライド番号プレースホルダー 3">
            <a:extLst>
              <a:ext uri="{FF2B5EF4-FFF2-40B4-BE49-F238E27FC236}">
                <a16:creationId xmlns:a16="http://schemas.microsoft.com/office/drawing/2014/main" id="{08B78942-F564-5843-920D-1CB2EB05D704}"/>
              </a:ext>
            </a:extLst>
          </p:cNvPr>
          <p:cNvSpPr>
            <a:spLocks noGrp="1"/>
          </p:cNvSpPr>
          <p:nvPr>
            <p:ph type="sldNum" sz="quarter" idx="12"/>
          </p:nvPr>
        </p:nvSpPr>
        <p:spPr>
          <a:xfrm>
            <a:off x="10489019" y="6356350"/>
            <a:ext cx="1268818" cy="365125"/>
          </a:xfrm>
        </p:spPr>
        <p:txBody>
          <a:bodyPr>
            <a:normAutofit/>
          </a:bodyPr>
          <a:lstStyle/>
          <a:p>
            <a:pPr>
              <a:spcAft>
                <a:spcPts val="600"/>
              </a:spcAft>
            </a:pPr>
            <a:fld id="{D5DDEC14-9F2A-1C40-9F92-7E724392E266}" type="slidenum">
              <a:rPr kumimoji="1" lang="ja-JP" altLang="en-US">
                <a:solidFill>
                  <a:schemeClr val="tx1">
                    <a:lumMod val="50000"/>
                    <a:lumOff val="50000"/>
                  </a:schemeClr>
                </a:solidFill>
              </a:rPr>
              <a:pPr>
                <a:spcAft>
                  <a:spcPts val="600"/>
                </a:spcAft>
              </a:pPr>
              <a:t>1</a:t>
            </a:fld>
            <a:endParaRPr kumimoji="1" lang="ja-JP" altLang="en-US">
              <a:solidFill>
                <a:schemeClr val="tx1">
                  <a:lumMod val="50000"/>
                  <a:lumOff val="50000"/>
                </a:schemeClr>
              </a:solidFill>
            </a:endParaRPr>
          </a:p>
        </p:txBody>
      </p:sp>
    </p:spTree>
    <p:extLst>
      <p:ext uri="{BB962C8B-B14F-4D97-AF65-F5344CB8AC3E}">
        <p14:creationId xmlns:p14="http://schemas.microsoft.com/office/powerpoint/2010/main" val="445719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08B03C-9F02-4446-AB38-543110B3A0C7}"/>
              </a:ext>
            </a:extLst>
          </p:cNvPr>
          <p:cNvSpPr>
            <a:spLocks noGrp="1"/>
          </p:cNvSpPr>
          <p:nvPr>
            <p:ph type="title"/>
          </p:nvPr>
        </p:nvSpPr>
        <p:spPr/>
        <p:txBody>
          <a:bodyPr/>
          <a:lstStyle/>
          <a:p>
            <a:r>
              <a:rPr kumimoji="1" lang="en-US" altLang="ja-JP" dirty="0" err="1"/>
              <a:t>Ardestan</a:t>
            </a:r>
            <a:r>
              <a:rPr lang="en-US" altLang="ja-JP" dirty="0"/>
              <a:t>: Example 01</a:t>
            </a:r>
            <a:endParaRPr kumimoji="1" lang="ja-JP" altLang="en-US"/>
          </a:p>
        </p:txBody>
      </p:sp>
      <p:pic>
        <p:nvPicPr>
          <p:cNvPr id="8" name="コンテンツ プレースホルダー 7" descr="地図, テキスト が含まれている画像&#10;&#10;自動的に生成された説明">
            <a:extLst>
              <a:ext uri="{FF2B5EF4-FFF2-40B4-BE49-F238E27FC236}">
                <a16:creationId xmlns:a16="http://schemas.microsoft.com/office/drawing/2014/main" id="{130496EA-F360-EC45-83F4-D566044DB36C}"/>
              </a:ext>
            </a:extLst>
          </p:cNvPr>
          <p:cNvPicPr>
            <a:picLocks noGrp="1" noChangeAspect="1"/>
          </p:cNvPicPr>
          <p:nvPr>
            <p:ph idx="1"/>
          </p:nvPr>
        </p:nvPicPr>
        <p:blipFill>
          <a:blip r:embed="rId2"/>
          <a:stretch>
            <a:fillRect/>
          </a:stretch>
        </p:blipFill>
        <p:spPr>
          <a:xfrm>
            <a:off x="2528453" y="1933544"/>
            <a:ext cx="7571509" cy="4179949"/>
          </a:xfrm>
        </p:spPr>
      </p:pic>
      <p:sp>
        <p:nvSpPr>
          <p:cNvPr id="4" name="スライド番号プレースホルダー 3">
            <a:extLst>
              <a:ext uri="{FF2B5EF4-FFF2-40B4-BE49-F238E27FC236}">
                <a16:creationId xmlns:a16="http://schemas.microsoft.com/office/drawing/2014/main" id="{B8E20A3F-6AB1-EC4B-9104-BFCCE0BA619C}"/>
              </a:ext>
            </a:extLst>
          </p:cNvPr>
          <p:cNvSpPr>
            <a:spLocks noGrp="1"/>
          </p:cNvSpPr>
          <p:nvPr>
            <p:ph type="sldNum" sz="quarter" idx="12"/>
          </p:nvPr>
        </p:nvSpPr>
        <p:spPr/>
        <p:txBody>
          <a:bodyPr/>
          <a:lstStyle/>
          <a:p>
            <a:fld id="{D5DDEC14-9F2A-1C40-9F92-7E724392E266}" type="slidenum">
              <a:rPr kumimoji="1" lang="ja-JP" altLang="en-US" smtClean="0"/>
              <a:t>10</a:t>
            </a:fld>
            <a:endParaRPr kumimoji="1" lang="ja-JP" altLang="en-US"/>
          </a:p>
        </p:txBody>
      </p:sp>
      <p:sp>
        <p:nvSpPr>
          <p:cNvPr id="9" name="テキスト ボックス 8">
            <a:extLst>
              <a:ext uri="{FF2B5EF4-FFF2-40B4-BE49-F238E27FC236}">
                <a16:creationId xmlns:a16="http://schemas.microsoft.com/office/drawing/2014/main" id="{92E21E00-4CE7-7044-B63B-4F586D26E582}"/>
              </a:ext>
            </a:extLst>
          </p:cNvPr>
          <p:cNvSpPr txBox="1"/>
          <p:nvPr/>
        </p:nvSpPr>
        <p:spPr>
          <a:xfrm>
            <a:off x="4120940" y="5587809"/>
            <a:ext cx="5836854" cy="369332"/>
          </a:xfrm>
          <a:prstGeom prst="rect">
            <a:avLst/>
          </a:prstGeom>
          <a:noFill/>
        </p:spPr>
        <p:txBody>
          <a:bodyPr wrap="none" rtlCol="0">
            <a:spAutoFit/>
          </a:bodyPr>
          <a:lstStyle/>
          <a:p>
            <a:r>
              <a:rPr lang="en-US" altLang="ja-JP" dirty="0">
                <a:latin typeface="Courier New" panose="02070309020205020404" pitchFamily="49" charset="0"/>
                <a:cs typeface="Courier New" panose="02070309020205020404" pitchFamily="49" charset="0"/>
              </a:rPr>
              <a:t>use a pin with ‘~’ before the pin number.</a:t>
            </a:r>
            <a:endParaRPr kumimoji="1" lang="ja-JP" altLang="en-US">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439143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BAD59C-9136-BF49-A1AB-1BC7E188FF4D}"/>
              </a:ext>
            </a:extLst>
          </p:cNvPr>
          <p:cNvSpPr>
            <a:spLocks noGrp="1"/>
          </p:cNvSpPr>
          <p:nvPr>
            <p:ph type="title"/>
          </p:nvPr>
        </p:nvSpPr>
        <p:spPr/>
        <p:txBody>
          <a:bodyPr/>
          <a:lstStyle/>
          <a:p>
            <a:r>
              <a:rPr lang="en-US" altLang="ja-JP" dirty="0"/>
              <a:t>Ardestan: Example 05</a:t>
            </a:r>
            <a:endParaRPr kumimoji="1" lang="ja-JP" altLang="en-US"/>
          </a:p>
        </p:txBody>
      </p:sp>
      <p:sp>
        <p:nvSpPr>
          <p:cNvPr id="4" name="スライド番号プレースホルダー 3">
            <a:extLst>
              <a:ext uri="{FF2B5EF4-FFF2-40B4-BE49-F238E27FC236}">
                <a16:creationId xmlns:a16="http://schemas.microsoft.com/office/drawing/2014/main" id="{A9A11EAD-12AC-C049-94F4-105C91FDD612}"/>
              </a:ext>
            </a:extLst>
          </p:cNvPr>
          <p:cNvSpPr>
            <a:spLocks noGrp="1"/>
          </p:cNvSpPr>
          <p:nvPr>
            <p:ph type="sldNum" sz="quarter" idx="12"/>
          </p:nvPr>
        </p:nvSpPr>
        <p:spPr/>
        <p:txBody>
          <a:bodyPr/>
          <a:lstStyle/>
          <a:p>
            <a:fld id="{D5DDEC14-9F2A-1C40-9F92-7E724392E266}" type="slidenum">
              <a:rPr kumimoji="1" lang="ja-JP" altLang="en-US" smtClean="0"/>
              <a:t>100</a:t>
            </a:fld>
            <a:endParaRPr kumimoji="1" lang="ja-JP" altLang="en-US"/>
          </a:p>
        </p:txBody>
      </p:sp>
      <p:sp>
        <p:nvSpPr>
          <p:cNvPr id="8" name="コンテンツ プレースホルダー 7">
            <a:extLst>
              <a:ext uri="{FF2B5EF4-FFF2-40B4-BE49-F238E27FC236}">
                <a16:creationId xmlns:a16="http://schemas.microsoft.com/office/drawing/2014/main" id="{5AB9BD75-3470-B147-B25B-4E3299F753E8}"/>
              </a:ext>
            </a:extLst>
          </p:cNvPr>
          <p:cNvSpPr>
            <a:spLocks noGrp="1"/>
          </p:cNvSpPr>
          <p:nvPr>
            <p:ph idx="1"/>
          </p:nvPr>
        </p:nvSpPr>
        <p:spPr>
          <a:xfrm>
            <a:off x="5515428" y="1825625"/>
            <a:ext cx="5838371" cy="4351338"/>
          </a:xfrm>
        </p:spPr>
        <p:txBody>
          <a:bodyPr/>
          <a:lstStyle/>
          <a:p>
            <a:r>
              <a:rPr lang="en-US" altLang="ja-JP" dirty="0"/>
              <a:t>Test this example with conductive ink</a:t>
            </a:r>
            <a:endParaRPr lang="ja-JP" altLang="en-US"/>
          </a:p>
        </p:txBody>
      </p:sp>
      <p:pic>
        <p:nvPicPr>
          <p:cNvPr id="9" name="コンテンツ プレースホルダー 5">
            <a:extLst>
              <a:ext uri="{FF2B5EF4-FFF2-40B4-BE49-F238E27FC236}">
                <a16:creationId xmlns:a16="http://schemas.microsoft.com/office/drawing/2014/main" id="{FCBC9C8A-BABA-A64F-B70C-F05314CF9F27}"/>
              </a:ext>
            </a:extLst>
          </p:cNvPr>
          <p:cNvPicPr>
            <a:picLocks noChangeAspect="1"/>
          </p:cNvPicPr>
          <p:nvPr/>
        </p:nvPicPr>
        <p:blipFill>
          <a:blip r:embed="rId2"/>
          <a:stretch>
            <a:fillRect/>
          </a:stretch>
        </p:blipFill>
        <p:spPr>
          <a:xfrm>
            <a:off x="838200" y="1825625"/>
            <a:ext cx="4063532" cy="4351338"/>
          </a:xfrm>
          <a:prstGeom prst="rect">
            <a:avLst/>
          </a:prstGeom>
        </p:spPr>
      </p:pic>
    </p:spTree>
    <p:extLst>
      <p:ext uri="{BB962C8B-B14F-4D97-AF65-F5344CB8AC3E}">
        <p14:creationId xmlns:p14="http://schemas.microsoft.com/office/powerpoint/2010/main" val="108890427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BAD59C-9136-BF49-A1AB-1BC7E188FF4D}"/>
              </a:ext>
            </a:extLst>
          </p:cNvPr>
          <p:cNvSpPr>
            <a:spLocks noGrp="1"/>
          </p:cNvSpPr>
          <p:nvPr>
            <p:ph type="title"/>
          </p:nvPr>
        </p:nvSpPr>
        <p:spPr/>
        <p:txBody>
          <a:bodyPr/>
          <a:lstStyle/>
          <a:p>
            <a:r>
              <a:rPr lang="en-US" altLang="ja-JP" dirty="0"/>
              <a:t>Conductive Materials</a:t>
            </a:r>
            <a:endParaRPr kumimoji="1" lang="ja-JP" altLang="en-US"/>
          </a:p>
        </p:txBody>
      </p:sp>
      <p:sp>
        <p:nvSpPr>
          <p:cNvPr id="4" name="スライド番号プレースホルダー 3">
            <a:extLst>
              <a:ext uri="{FF2B5EF4-FFF2-40B4-BE49-F238E27FC236}">
                <a16:creationId xmlns:a16="http://schemas.microsoft.com/office/drawing/2014/main" id="{A9A11EAD-12AC-C049-94F4-105C91FDD612}"/>
              </a:ext>
            </a:extLst>
          </p:cNvPr>
          <p:cNvSpPr>
            <a:spLocks noGrp="1"/>
          </p:cNvSpPr>
          <p:nvPr>
            <p:ph type="sldNum" sz="quarter" idx="12"/>
          </p:nvPr>
        </p:nvSpPr>
        <p:spPr/>
        <p:txBody>
          <a:bodyPr/>
          <a:lstStyle/>
          <a:p>
            <a:fld id="{D5DDEC14-9F2A-1C40-9F92-7E724392E266}" type="slidenum">
              <a:rPr kumimoji="1" lang="ja-JP" altLang="en-US" smtClean="0"/>
              <a:t>101</a:t>
            </a:fld>
            <a:endParaRPr kumimoji="1" lang="ja-JP" altLang="en-US"/>
          </a:p>
        </p:txBody>
      </p:sp>
      <p:sp>
        <p:nvSpPr>
          <p:cNvPr id="8" name="コンテンツ プレースホルダー 7">
            <a:extLst>
              <a:ext uri="{FF2B5EF4-FFF2-40B4-BE49-F238E27FC236}">
                <a16:creationId xmlns:a16="http://schemas.microsoft.com/office/drawing/2014/main" id="{5AB9BD75-3470-B147-B25B-4E3299F753E8}"/>
              </a:ext>
            </a:extLst>
          </p:cNvPr>
          <p:cNvSpPr>
            <a:spLocks noGrp="1"/>
          </p:cNvSpPr>
          <p:nvPr>
            <p:ph idx="1"/>
          </p:nvPr>
        </p:nvSpPr>
        <p:spPr>
          <a:xfrm>
            <a:off x="838200" y="1825625"/>
            <a:ext cx="10515600" cy="4351338"/>
          </a:xfrm>
        </p:spPr>
        <p:txBody>
          <a:bodyPr/>
          <a:lstStyle/>
          <a:p>
            <a:r>
              <a:rPr lang="en-US" altLang="ja-JP" dirty="0"/>
              <a:t>There are various conductive materials.</a:t>
            </a:r>
          </a:p>
          <a:p>
            <a:pPr lvl="1"/>
            <a:r>
              <a:rPr lang="en-US" altLang="ja-JP" dirty="0"/>
              <a:t>Conductive thread and fabric can be used for capacitive sensing.</a:t>
            </a:r>
          </a:p>
        </p:txBody>
      </p:sp>
      <p:pic>
        <p:nvPicPr>
          <p:cNvPr id="3" name="図 2">
            <a:extLst>
              <a:ext uri="{FF2B5EF4-FFF2-40B4-BE49-F238E27FC236}">
                <a16:creationId xmlns:a16="http://schemas.microsoft.com/office/drawing/2014/main" id="{E1957F21-B9BF-F74A-BB0B-6BE32A36506E}"/>
              </a:ext>
            </a:extLst>
          </p:cNvPr>
          <p:cNvPicPr>
            <a:picLocks noChangeAspect="1"/>
          </p:cNvPicPr>
          <p:nvPr/>
        </p:nvPicPr>
        <p:blipFill>
          <a:blip r:embed="rId2"/>
          <a:stretch>
            <a:fillRect/>
          </a:stretch>
        </p:blipFill>
        <p:spPr>
          <a:xfrm>
            <a:off x="2402113" y="2927350"/>
            <a:ext cx="3062515" cy="3062515"/>
          </a:xfrm>
          <a:prstGeom prst="rect">
            <a:avLst/>
          </a:prstGeom>
        </p:spPr>
      </p:pic>
      <p:sp>
        <p:nvSpPr>
          <p:cNvPr id="5" name="テキスト ボックス 4">
            <a:extLst>
              <a:ext uri="{FF2B5EF4-FFF2-40B4-BE49-F238E27FC236}">
                <a16:creationId xmlns:a16="http://schemas.microsoft.com/office/drawing/2014/main" id="{4F7CA2CF-08B5-4B4A-8A02-3B05A81B1276}"/>
              </a:ext>
            </a:extLst>
          </p:cNvPr>
          <p:cNvSpPr txBox="1"/>
          <p:nvPr/>
        </p:nvSpPr>
        <p:spPr>
          <a:xfrm>
            <a:off x="5384800" y="6199869"/>
            <a:ext cx="6676572" cy="415498"/>
          </a:xfrm>
          <a:prstGeom prst="rect">
            <a:avLst/>
          </a:prstGeom>
          <a:noFill/>
        </p:spPr>
        <p:txBody>
          <a:bodyPr wrap="square" rtlCol="0">
            <a:spAutoFit/>
          </a:bodyPr>
          <a:lstStyle/>
          <a:p>
            <a:r>
              <a:rPr lang="en-US" altLang="ja-JP" sz="1050" dirty="0">
                <a:latin typeface="Courier New" panose="02070309020205020404" pitchFamily="49" charset="0"/>
                <a:cs typeface="Courier New" panose="02070309020205020404" pitchFamily="49" charset="0"/>
              </a:rPr>
              <a:t>Image left  : </a:t>
            </a:r>
            <a:r>
              <a:rPr lang="en-US" altLang="ja-JP" sz="1050" dirty="0">
                <a:latin typeface="Courier New" panose="02070309020205020404" pitchFamily="49" charset="0"/>
                <a:cs typeface="Courier New" panose="02070309020205020404" pitchFamily="49" charset="0"/>
                <a:hlinkClick r:id="rId3"/>
              </a:rPr>
              <a:t>https://www.sparkfun.com/products/retired/10055</a:t>
            </a:r>
            <a:r>
              <a:rPr lang="en-US" altLang="ja-JP" sz="1050" dirty="0">
                <a:latin typeface="Courier New" panose="02070309020205020404" pitchFamily="49" charset="0"/>
                <a:cs typeface="Courier New" panose="02070309020205020404" pitchFamily="49" charset="0"/>
              </a:rPr>
              <a:t> (CC BY 2.0)</a:t>
            </a:r>
          </a:p>
          <a:p>
            <a:r>
              <a:rPr lang="en-US" altLang="ja-JP" sz="1050" dirty="0">
                <a:latin typeface="Courier New" panose="02070309020205020404" pitchFamily="49" charset="0"/>
                <a:cs typeface="Courier New" panose="02070309020205020404" pitchFamily="49" charset="0"/>
              </a:rPr>
              <a:t>Image right: </a:t>
            </a:r>
            <a:r>
              <a:rPr lang="en-US" altLang="ja-JP" sz="1050" dirty="0">
                <a:latin typeface="Courier New" panose="02070309020205020404" pitchFamily="49" charset="0"/>
                <a:cs typeface="Courier New" panose="02070309020205020404" pitchFamily="49" charset="0"/>
                <a:hlinkClick r:id="rId4"/>
              </a:rPr>
              <a:t>https://www.sparkfun.com/products/10867</a:t>
            </a:r>
            <a:r>
              <a:rPr lang="en-US" altLang="ja-JP" sz="1050" dirty="0">
                <a:latin typeface="Courier New" panose="02070309020205020404" pitchFamily="49" charset="0"/>
                <a:cs typeface="Courier New" panose="02070309020205020404" pitchFamily="49" charset="0"/>
              </a:rPr>
              <a:t> (CC BY 2.0)</a:t>
            </a:r>
          </a:p>
        </p:txBody>
      </p:sp>
      <p:pic>
        <p:nvPicPr>
          <p:cNvPr id="6" name="図 5">
            <a:extLst>
              <a:ext uri="{FF2B5EF4-FFF2-40B4-BE49-F238E27FC236}">
                <a16:creationId xmlns:a16="http://schemas.microsoft.com/office/drawing/2014/main" id="{B1CAFCF7-AD93-514B-80B8-2136A1B1DF5C}"/>
              </a:ext>
            </a:extLst>
          </p:cNvPr>
          <p:cNvPicPr>
            <a:picLocks noChangeAspect="1"/>
          </p:cNvPicPr>
          <p:nvPr/>
        </p:nvPicPr>
        <p:blipFill>
          <a:blip r:embed="rId5"/>
          <a:stretch>
            <a:fillRect/>
          </a:stretch>
        </p:blipFill>
        <p:spPr>
          <a:xfrm>
            <a:off x="6429830" y="3168623"/>
            <a:ext cx="2821242" cy="2821242"/>
          </a:xfrm>
          <a:prstGeom prst="rect">
            <a:avLst/>
          </a:prstGeom>
        </p:spPr>
      </p:pic>
    </p:spTree>
    <p:extLst>
      <p:ext uri="{BB962C8B-B14F-4D97-AF65-F5344CB8AC3E}">
        <p14:creationId xmlns:p14="http://schemas.microsoft.com/office/powerpoint/2010/main" val="273097154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BAD59C-9136-BF49-A1AB-1BC7E188FF4D}"/>
              </a:ext>
            </a:extLst>
          </p:cNvPr>
          <p:cNvSpPr>
            <a:spLocks noGrp="1"/>
          </p:cNvSpPr>
          <p:nvPr>
            <p:ph type="title"/>
          </p:nvPr>
        </p:nvSpPr>
        <p:spPr/>
        <p:txBody>
          <a:bodyPr/>
          <a:lstStyle/>
          <a:p>
            <a:r>
              <a:rPr lang="en-US" altLang="ja-JP" dirty="0"/>
              <a:t>Conductive Materials</a:t>
            </a:r>
            <a:endParaRPr kumimoji="1" lang="ja-JP" altLang="en-US"/>
          </a:p>
        </p:txBody>
      </p:sp>
      <p:sp>
        <p:nvSpPr>
          <p:cNvPr id="4" name="スライド番号プレースホルダー 3">
            <a:extLst>
              <a:ext uri="{FF2B5EF4-FFF2-40B4-BE49-F238E27FC236}">
                <a16:creationId xmlns:a16="http://schemas.microsoft.com/office/drawing/2014/main" id="{A9A11EAD-12AC-C049-94F4-105C91FDD612}"/>
              </a:ext>
            </a:extLst>
          </p:cNvPr>
          <p:cNvSpPr>
            <a:spLocks noGrp="1"/>
          </p:cNvSpPr>
          <p:nvPr>
            <p:ph type="sldNum" sz="quarter" idx="12"/>
          </p:nvPr>
        </p:nvSpPr>
        <p:spPr/>
        <p:txBody>
          <a:bodyPr/>
          <a:lstStyle/>
          <a:p>
            <a:fld id="{D5DDEC14-9F2A-1C40-9F92-7E724392E266}" type="slidenum">
              <a:rPr kumimoji="1" lang="ja-JP" altLang="en-US" smtClean="0"/>
              <a:t>102</a:t>
            </a:fld>
            <a:endParaRPr kumimoji="1" lang="ja-JP" altLang="en-US"/>
          </a:p>
        </p:txBody>
      </p:sp>
      <p:sp>
        <p:nvSpPr>
          <p:cNvPr id="8" name="コンテンツ プレースホルダー 7">
            <a:extLst>
              <a:ext uri="{FF2B5EF4-FFF2-40B4-BE49-F238E27FC236}">
                <a16:creationId xmlns:a16="http://schemas.microsoft.com/office/drawing/2014/main" id="{5AB9BD75-3470-B147-B25B-4E3299F753E8}"/>
              </a:ext>
            </a:extLst>
          </p:cNvPr>
          <p:cNvSpPr>
            <a:spLocks noGrp="1"/>
          </p:cNvSpPr>
          <p:nvPr>
            <p:ph idx="1"/>
          </p:nvPr>
        </p:nvSpPr>
        <p:spPr>
          <a:xfrm>
            <a:off x="838200" y="1825625"/>
            <a:ext cx="10515600" cy="4351338"/>
          </a:xfrm>
        </p:spPr>
        <p:txBody>
          <a:bodyPr/>
          <a:lstStyle/>
          <a:p>
            <a:r>
              <a:rPr lang="en-US" altLang="ja-JP" dirty="0"/>
              <a:t>There are various conductive materials.</a:t>
            </a:r>
          </a:p>
          <a:p>
            <a:pPr lvl="1"/>
            <a:r>
              <a:rPr lang="en-US" altLang="ja-JP" dirty="0"/>
              <a:t>Conductive rubber and soft potentiometer can be used in a voltage divider circuit (with the analog input).</a:t>
            </a:r>
          </a:p>
        </p:txBody>
      </p:sp>
      <p:sp>
        <p:nvSpPr>
          <p:cNvPr id="5" name="テキスト ボックス 4">
            <a:extLst>
              <a:ext uri="{FF2B5EF4-FFF2-40B4-BE49-F238E27FC236}">
                <a16:creationId xmlns:a16="http://schemas.microsoft.com/office/drawing/2014/main" id="{4F7CA2CF-08B5-4B4A-8A02-3B05A81B1276}"/>
              </a:ext>
            </a:extLst>
          </p:cNvPr>
          <p:cNvSpPr txBox="1"/>
          <p:nvPr/>
        </p:nvSpPr>
        <p:spPr>
          <a:xfrm>
            <a:off x="6836228" y="6393770"/>
            <a:ext cx="6676572" cy="253916"/>
          </a:xfrm>
          <a:prstGeom prst="rect">
            <a:avLst/>
          </a:prstGeom>
          <a:noFill/>
        </p:spPr>
        <p:txBody>
          <a:bodyPr wrap="square" rtlCol="0">
            <a:spAutoFit/>
          </a:bodyPr>
          <a:lstStyle/>
          <a:p>
            <a:r>
              <a:rPr lang="en-US" altLang="ja-JP" sz="1050" dirty="0">
                <a:latin typeface="Courier New" panose="02070309020205020404" pitchFamily="49" charset="0"/>
                <a:cs typeface="Courier New" panose="02070309020205020404" pitchFamily="49" charset="0"/>
              </a:rPr>
              <a:t>Images from: https://</a:t>
            </a:r>
            <a:r>
              <a:rPr lang="en-US" altLang="ja-JP" sz="1050" dirty="0" err="1">
                <a:latin typeface="Courier New" panose="02070309020205020404" pitchFamily="49" charset="0"/>
                <a:cs typeface="Courier New" panose="02070309020205020404" pitchFamily="49" charset="0"/>
              </a:rPr>
              <a:t>www.adafruit.com</a:t>
            </a:r>
            <a:r>
              <a:rPr lang="en-US" altLang="ja-JP" sz="1050" dirty="0">
                <a:latin typeface="Courier New" panose="02070309020205020404" pitchFamily="49" charset="0"/>
                <a:cs typeface="Courier New" panose="02070309020205020404" pitchFamily="49" charset="0"/>
              </a:rPr>
              <a:t> </a:t>
            </a:r>
          </a:p>
        </p:txBody>
      </p:sp>
      <p:pic>
        <p:nvPicPr>
          <p:cNvPr id="7" name="図 6">
            <a:extLst>
              <a:ext uri="{FF2B5EF4-FFF2-40B4-BE49-F238E27FC236}">
                <a16:creationId xmlns:a16="http://schemas.microsoft.com/office/drawing/2014/main" id="{635B370D-5985-4946-970E-9A5C8685A5AD}"/>
              </a:ext>
            </a:extLst>
          </p:cNvPr>
          <p:cNvPicPr>
            <a:picLocks noChangeAspect="1"/>
          </p:cNvPicPr>
          <p:nvPr/>
        </p:nvPicPr>
        <p:blipFill>
          <a:blip r:embed="rId2"/>
          <a:stretch>
            <a:fillRect/>
          </a:stretch>
        </p:blipFill>
        <p:spPr>
          <a:xfrm>
            <a:off x="1929392" y="3343842"/>
            <a:ext cx="3421206" cy="2567668"/>
          </a:xfrm>
          <a:prstGeom prst="rect">
            <a:avLst/>
          </a:prstGeom>
        </p:spPr>
      </p:pic>
      <p:pic>
        <p:nvPicPr>
          <p:cNvPr id="11" name="図 10">
            <a:extLst>
              <a:ext uri="{FF2B5EF4-FFF2-40B4-BE49-F238E27FC236}">
                <a16:creationId xmlns:a16="http://schemas.microsoft.com/office/drawing/2014/main" id="{03EE9EA7-0515-5B43-83C6-76EC4BDCB09E}"/>
              </a:ext>
            </a:extLst>
          </p:cNvPr>
          <p:cNvPicPr>
            <a:picLocks noChangeAspect="1"/>
          </p:cNvPicPr>
          <p:nvPr/>
        </p:nvPicPr>
        <p:blipFill>
          <a:blip r:embed="rId3"/>
          <a:stretch>
            <a:fillRect/>
          </a:stretch>
        </p:blipFill>
        <p:spPr>
          <a:xfrm>
            <a:off x="6441789" y="3343842"/>
            <a:ext cx="3421207" cy="2567669"/>
          </a:xfrm>
          <a:prstGeom prst="rect">
            <a:avLst/>
          </a:prstGeom>
        </p:spPr>
      </p:pic>
    </p:spTree>
    <p:extLst>
      <p:ext uri="{BB962C8B-B14F-4D97-AF65-F5344CB8AC3E}">
        <p14:creationId xmlns:p14="http://schemas.microsoft.com/office/powerpoint/2010/main" val="13530424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A72FCD-00E2-4A4C-B551-210D0F730CB4}"/>
              </a:ext>
            </a:extLst>
          </p:cNvPr>
          <p:cNvSpPr>
            <a:spLocks noGrp="1"/>
          </p:cNvSpPr>
          <p:nvPr>
            <p:ph type="title"/>
          </p:nvPr>
        </p:nvSpPr>
        <p:spPr/>
        <p:txBody>
          <a:bodyPr/>
          <a:lstStyle/>
          <a:p>
            <a:r>
              <a:rPr kumimoji="1" lang="en-US" altLang="ja-JP" dirty="0">
                <a:latin typeface="Courier New" panose="02070309020205020404" pitchFamily="49" charset="0"/>
                <a:cs typeface="Courier New" panose="02070309020205020404" pitchFamily="49" charset="0"/>
              </a:rPr>
              <a:t>What We </a:t>
            </a:r>
            <a:r>
              <a:rPr lang="en-US" altLang="ja-JP" dirty="0"/>
              <a:t>L</a:t>
            </a:r>
            <a:r>
              <a:rPr kumimoji="1" lang="en-US" altLang="ja-JP" dirty="0">
                <a:latin typeface="Courier New" panose="02070309020205020404" pitchFamily="49" charset="0"/>
                <a:cs typeface="Courier New" panose="02070309020205020404" pitchFamily="49" charset="0"/>
              </a:rPr>
              <a:t>earned </a:t>
            </a:r>
            <a:r>
              <a:rPr lang="en-US" altLang="ja-JP" dirty="0"/>
              <a:t>T</a:t>
            </a:r>
            <a:r>
              <a:rPr kumimoji="1" lang="en-US" altLang="ja-JP" dirty="0">
                <a:latin typeface="Courier New" panose="02070309020205020404" pitchFamily="49" charset="0"/>
                <a:cs typeface="Courier New" panose="02070309020205020404" pitchFamily="49" charset="0"/>
              </a:rPr>
              <a:t>oday</a:t>
            </a:r>
            <a:endParaRPr kumimoji="1" lang="ja-JP" altLang="en-US">
              <a:latin typeface="Courier New" panose="02070309020205020404" pitchFamily="49" charset="0"/>
              <a:cs typeface="Courier New" panose="02070309020205020404" pitchFamily="49" charset="0"/>
            </a:endParaRPr>
          </a:p>
        </p:txBody>
      </p:sp>
      <p:sp>
        <p:nvSpPr>
          <p:cNvPr id="3" name="コンテンツ プレースホルダー 2">
            <a:extLst>
              <a:ext uri="{FF2B5EF4-FFF2-40B4-BE49-F238E27FC236}">
                <a16:creationId xmlns:a16="http://schemas.microsoft.com/office/drawing/2014/main" id="{1DBA5315-28B2-5D48-8137-B6ED1C59D25C}"/>
              </a:ext>
            </a:extLst>
          </p:cNvPr>
          <p:cNvSpPr>
            <a:spLocks noGrp="1"/>
          </p:cNvSpPr>
          <p:nvPr>
            <p:ph idx="1"/>
          </p:nvPr>
        </p:nvSpPr>
        <p:spPr>
          <a:xfrm>
            <a:off x="838200" y="1735136"/>
            <a:ext cx="5059181" cy="4667250"/>
          </a:xfrm>
        </p:spPr>
        <p:txBody>
          <a:bodyPr>
            <a:normAutofit fontScale="92500" lnSpcReduction="10000"/>
          </a:bodyPr>
          <a:lstStyle/>
          <a:p>
            <a:r>
              <a:rPr lang="en-US" altLang="ja-JP" dirty="0">
                <a:solidFill>
                  <a:srgbClr val="FF0000"/>
                </a:solidFill>
                <a:latin typeface="Courier New" panose="02070309020205020404" pitchFamily="49" charset="0"/>
                <a:cs typeface="Courier New" panose="02070309020205020404" pitchFamily="49" charset="0"/>
              </a:rPr>
              <a:t>Analog Input and Output</a:t>
            </a:r>
          </a:p>
          <a:p>
            <a:pPr lvl="1"/>
            <a:r>
              <a:rPr lang="en-US" altLang="ja-JP" sz="2200" dirty="0">
                <a:solidFill>
                  <a:srgbClr val="FF0000"/>
                </a:solidFill>
                <a:latin typeface="Courier New" panose="02070309020205020404" pitchFamily="49" charset="0"/>
                <a:cs typeface="Courier New" panose="02070309020205020404" pitchFamily="49" charset="0"/>
              </a:rPr>
              <a:t>PWM output</a:t>
            </a:r>
          </a:p>
          <a:p>
            <a:pPr lvl="1"/>
            <a:r>
              <a:rPr lang="en-US" altLang="ja-JP" sz="2200" dirty="0" err="1">
                <a:solidFill>
                  <a:srgbClr val="FF0000"/>
                </a:solidFill>
              </a:rPr>
              <a:t>aout</a:t>
            </a:r>
            <a:r>
              <a:rPr lang="en-US" altLang="ja-JP" sz="2200" dirty="0">
                <a:solidFill>
                  <a:srgbClr val="FF0000"/>
                </a:solidFill>
              </a:rPr>
              <a:t> object</a:t>
            </a:r>
            <a:endParaRPr lang="en-US" altLang="ja-JP" sz="2600" dirty="0">
              <a:solidFill>
                <a:srgbClr val="FF0000"/>
              </a:solidFill>
            </a:endParaRPr>
          </a:p>
          <a:p>
            <a:pPr lvl="1"/>
            <a:r>
              <a:rPr lang="en-US" altLang="ja-JP" sz="2200" dirty="0" err="1">
                <a:solidFill>
                  <a:srgbClr val="FF0000"/>
                </a:solidFill>
                <a:latin typeface="Courier New" panose="02070309020205020404" pitchFamily="49" charset="0"/>
                <a:cs typeface="Courier New" panose="02070309020205020404" pitchFamily="49" charset="0"/>
              </a:rPr>
              <a:t>ain</a:t>
            </a:r>
            <a:r>
              <a:rPr lang="en-US" altLang="ja-JP" sz="2200" dirty="0">
                <a:solidFill>
                  <a:srgbClr val="FF0000"/>
                </a:solidFill>
                <a:latin typeface="Courier New" panose="02070309020205020404" pitchFamily="49" charset="0"/>
                <a:cs typeface="Courier New" panose="02070309020205020404" pitchFamily="49" charset="0"/>
              </a:rPr>
              <a:t> object</a:t>
            </a:r>
          </a:p>
          <a:p>
            <a:pPr lvl="1"/>
            <a:r>
              <a:rPr lang="en-US" altLang="ja-JP" sz="2200" dirty="0">
                <a:solidFill>
                  <a:srgbClr val="FF0000"/>
                </a:solidFill>
                <a:latin typeface="Courier New" panose="02070309020205020404" pitchFamily="49" charset="0"/>
                <a:cs typeface="Courier New" panose="02070309020205020404" pitchFamily="49" charset="0"/>
              </a:rPr>
              <a:t>map object</a:t>
            </a:r>
          </a:p>
          <a:p>
            <a:pPr lvl="1"/>
            <a:r>
              <a:rPr lang="en-US" altLang="ja-JP" dirty="0">
                <a:solidFill>
                  <a:srgbClr val="FF0000"/>
                </a:solidFill>
              </a:rPr>
              <a:t>voltage divider</a:t>
            </a:r>
          </a:p>
          <a:p>
            <a:pPr lvl="1"/>
            <a:endParaRPr lang="en-US" altLang="ja-JP" dirty="0"/>
          </a:p>
          <a:p>
            <a:r>
              <a:rPr lang="en-US" altLang="ja-JP" dirty="0">
                <a:solidFill>
                  <a:srgbClr val="FF0000"/>
                </a:solidFill>
              </a:rPr>
              <a:t>Using an Analog Sensor as a switch</a:t>
            </a:r>
          </a:p>
          <a:p>
            <a:pPr lvl="1"/>
            <a:r>
              <a:rPr lang="en-US" altLang="ja-JP" dirty="0">
                <a:solidFill>
                  <a:srgbClr val="FF0000"/>
                </a:solidFill>
              </a:rPr>
              <a:t>thresholding</a:t>
            </a:r>
          </a:p>
          <a:p>
            <a:pPr lvl="1"/>
            <a:r>
              <a:rPr lang="en-US" altLang="ja-JP" dirty="0">
                <a:solidFill>
                  <a:srgbClr val="FF0000"/>
                </a:solidFill>
              </a:rPr>
              <a:t>triggering</a:t>
            </a:r>
          </a:p>
          <a:p>
            <a:pPr lvl="1"/>
            <a:endParaRPr lang="en-US" altLang="ja-JP" dirty="0">
              <a:solidFill>
                <a:srgbClr val="FF0000"/>
              </a:solidFill>
            </a:endParaRPr>
          </a:p>
          <a:p>
            <a:r>
              <a:rPr lang="en-US" altLang="ja-JP" dirty="0" err="1">
                <a:solidFill>
                  <a:srgbClr val="FF0000"/>
                </a:solidFill>
              </a:rPr>
              <a:t>Subpatch</a:t>
            </a:r>
            <a:endParaRPr lang="en-US" altLang="ja-JP" dirty="0">
              <a:solidFill>
                <a:srgbClr val="FF0000"/>
              </a:solidFill>
            </a:endParaRPr>
          </a:p>
          <a:p>
            <a:endParaRPr lang="en-US" altLang="ja-JP" dirty="0">
              <a:latin typeface="Courier New" panose="02070309020205020404" pitchFamily="49" charset="0"/>
              <a:cs typeface="Courier New" panose="02070309020205020404" pitchFamily="49" charset="0"/>
            </a:endParaRPr>
          </a:p>
          <a:p>
            <a:pPr marL="457200" lvl="1" indent="0">
              <a:buNone/>
            </a:pPr>
            <a:endParaRPr lang="en-US" altLang="ja-JP" dirty="0">
              <a:latin typeface="Courier New" panose="02070309020205020404" pitchFamily="49" charset="0"/>
              <a:cs typeface="Courier New" panose="02070309020205020404" pitchFamily="49" charset="0"/>
            </a:endParaRPr>
          </a:p>
          <a:p>
            <a:pPr lvl="1"/>
            <a:endParaRPr lang="en-US" altLang="ja-JP" dirty="0">
              <a:latin typeface="Courier New" panose="02070309020205020404" pitchFamily="49" charset="0"/>
              <a:cs typeface="Courier New" panose="02070309020205020404" pitchFamily="49" charset="0"/>
            </a:endParaRPr>
          </a:p>
          <a:p>
            <a:pPr lvl="1"/>
            <a:endParaRPr lang="ja-JP" altLang="en-US">
              <a:latin typeface="Courier New" panose="02070309020205020404" pitchFamily="49" charset="0"/>
              <a:cs typeface="Courier New" panose="02070309020205020404" pitchFamily="49" charset="0"/>
            </a:endParaRPr>
          </a:p>
        </p:txBody>
      </p:sp>
      <p:sp>
        <p:nvSpPr>
          <p:cNvPr id="4" name="スライド番号プレースホルダー 3">
            <a:extLst>
              <a:ext uri="{FF2B5EF4-FFF2-40B4-BE49-F238E27FC236}">
                <a16:creationId xmlns:a16="http://schemas.microsoft.com/office/drawing/2014/main" id="{B06893A6-3C04-AA49-A5CE-319A8460F1A5}"/>
              </a:ext>
            </a:extLst>
          </p:cNvPr>
          <p:cNvSpPr>
            <a:spLocks noGrp="1"/>
          </p:cNvSpPr>
          <p:nvPr>
            <p:ph type="sldNum" sz="quarter" idx="12"/>
          </p:nvPr>
        </p:nvSpPr>
        <p:spPr/>
        <p:txBody>
          <a:bodyPr/>
          <a:lstStyle/>
          <a:p>
            <a:fld id="{D5DDEC14-9F2A-1C40-9F92-7E724392E266}" type="slidenum">
              <a:rPr kumimoji="1" lang="ja-JP" altLang="en-US" smtClean="0"/>
              <a:t>103</a:t>
            </a:fld>
            <a:endParaRPr kumimoji="1" lang="ja-JP" altLang="en-US"/>
          </a:p>
        </p:txBody>
      </p:sp>
      <p:sp>
        <p:nvSpPr>
          <p:cNvPr id="5" name="コンテンツ プレースホルダー 2">
            <a:extLst>
              <a:ext uri="{FF2B5EF4-FFF2-40B4-BE49-F238E27FC236}">
                <a16:creationId xmlns:a16="http://schemas.microsoft.com/office/drawing/2014/main" id="{56E78270-F2F9-C44D-94C5-9E35CA84DA61}"/>
              </a:ext>
            </a:extLst>
          </p:cNvPr>
          <p:cNvSpPr txBox="1">
            <a:spLocks/>
          </p:cNvSpPr>
          <p:nvPr/>
        </p:nvSpPr>
        <p:spPr>
          <a:xfrm>
            <a:off x="6294620" y="1825624"/>
            <a:ext cx="5412698"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1300" dirty="0"/>
          </a:p>
        </p:txBody>
      </p:sp>
      <p:sp>
        <p:nvSpPr>
          <p:cNvPr id="6" name="コンテンツ プレースホルダー 2">
            <a:extLst>
              <a:ext uri="{FF2B5EF4-FFF2-40B4-BE49-F238E27FC236}">
                <a16:creationId xmlns:a16="http://schemas.microsoft.com/office/drawing/2014/main" id="{80C95288-DD36-A54B-A1B0-96FFBEF0076B}"/>
              </a:ext>
            </a:extLst>
          </p:cNvPr>
          <p:cNvSpPr txBox="1">
            <a:spLocks/>
          </p:cNvSpPr>
          <p:nvPr/>
        </p:nvSpPr>
        <p:spPr>
          <a:xfrm>
            <a:off x="5882390" y="1735136"/>
            <a:ext cx="5059181"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solidFill>
                  <a:srgbClr val="FF0000"/>
                </a:solidFill>
              </a:rPr>
              <a:t>Servomotor</a:t>
            </a:r>
          </a:p>
          <a:p>
            <a:endParaRPr lang="en-US" altLang="ja-JP" dirty="0">
              <a:solidFill>
                <a:srgbClr val="FF0000"/>
              </a:solidFill>
            </a:endParaRPr>
          </a:p>
          <a:p>
            <a:r>
              <a:rPr lang="en-US" altLang="ja-JP" dirty="0">
                <a:solidFill>
                  <a:srgbClr val="FF0000"/>
                </a:solidFill>
              </a:rPr>
              <a:t>Stepper Motor</a:t>
            </a:r>
          </a:p>
          <a:p>
            <a:endParaRPr lang="en-US" altLang="ja-JP" dirty="0">
              <a:solidFill>
                <a:srgbClr val="FF0000"/>
              </a:solidFill>
            </a:endParaRPr>
          </a:p>
          <a:p>
            <a:r>
              <a:rPr lang="en-US" altLang="ja-JP" dirty="0">
                <a:solidFill>
                  <a:srgbClr val="FF0000"/>
                </a:solidFill>
              </a:rPr>
              <a:t>Capacitive Sensing</a:t>
            </a:r>
          </a:p>
          <a:p>
            <a:endParaRPr lang="en-US" altLang="ja-JP" dirty="0">
              <a:solidFill>
                <a:srgbClr val="FF0000"/>
              </a:solidFill>
            </a:endParaRPr>
          </a:p>
          <a:p>
            <a:r>
              <a:rPr lang="en-US" altLang="ja-JP" dirty="0">
                <a:solidFill>
                  <a:srgbClr val="FF0000"/>
                </a:solidFill>
              </a:rPr>
              <a:t>Conductive Materials</a:t>
            </a:r>
            <a:endParaRPr lang="ja-JP" altLang="en-US">
              <a:solidFill>
                <a:srgbClr val="FF0000"/>
              </a:solidFill>
            </a:endParaRPr>
          </a:p>
        </p:txBody>
      </p:sp>
    </p:spTree>
    <p:extLst>
      <p:ext uri="{BB962C8B-B14F-4D97-AF65-F5344CB8AC3E}">
        <p14:creationId xmlns:p14="http://schemas.microsoft.com/office/powerpoint/2010/main" val="2553354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08B03C-9F02-4446-AB38-543110B3A0C7}"/>
              </a:ext>
            </a:extLst>
          </p:cNvPr>
          <p:cNvSpPr>
            <a:spLocks noGrp="1"/>
          </p:cNvSpPr>
          <p:nvPr>
            <p:ph type="title"/>
          </p:nvPr>
        </p:nvSpPr>
        <p:spPr/>
        <p:txBody>
          <a:bodyPr/>
          <a:lstStyle/>
          <a:p>
            <a:r>
              <a:rPr kumimoji="1" lang="en-US" altLang="ja-JP" dirty="0"/>
              <a:t>Analog Input</a:t>
            </a:r>
            <a:endParaRPr kumimoji="1" lang="ja-JP" altLang="en-US"/>
          </a:p>
        </p:txBody>
      </p:sp>
      <p:sp>
        <p:nvSpPr>
          <p:cNvPr id="3" name="コンテンツ プレースホルダー 2">
            <a:extLst>
              <a:ext uri="{FF2B5EF4-FFF2-40B4-BE49-F238E27FC236}">
                <a16:creationId xmlns:a16="http://schemas.microsoft.com/office/drawing/2014/main" id="{5AA41945-0EE2-B04D-B20C-2DE40263E7ED}"/>
              </a:ext>
            </a:extLst>
          </p:cNvPr>
          <p:cNvSpPr>
            <a:spLocks noGrp="1"/>
          </p:cNvSpPr>
          <p:nvPr>
            <p:ph idx="1"/>
          </p:nvPr>
        </p:nvSpPr>
        <p:spPr>
          <a:xfrm>
            <a:off x="838200" y="1825625"/>
            <a:ext cx="10515600" cy="4351338"/>
          </a:xfrm>
        </p:spPr>
        <p:txBody>
          <a:bodyPr/>
          <a:lstStyle/>
          <a:p>
            <a:r>
              <a:rPr lang="en-US" altLang="ja-JP" dirty="0"/>
              <a:t>Computers are digital.</a:t>
            </a:r>
          </a:p>
          <a:p>
            <a:r>
              <a:rPr lang="en-US" altLang="ja-JP" dirty="0"/>
              <a:t>Can’t use analog signals as it is.</a:t>
            </a:r>
          </a:p>
          <a:p>
            <a:r>
              <a:rPr kumimoji="1" lang="en-US" altLang="ja-JP" dirty="0"/>
              <a:t>Must be digital.</a:t>
            </a:r>
          </a:p>
          <a:p>
            <a:endParaRPr lang="en-US" altLang="ja-JP" dirty="0"/>
          </a:p>
          <a:p>
            <a:r>
              <a:rPr kumimoji="1" lang="en-US" altLang="ja-JP" dirty="0"/>
              <a:t>How </a:t>
            </a:r>
            <a:r>
              <a:rPr lang="en-US" altLang="ja-JP" dirty="0"/>
              <a:t>can we use analog inputs of the Arduino?</a:t>
            </a:r>
          </a:p>
          <a:p>
            <a:endParaRPr kumimoji="1" lang="ja-JP" altLang="en-US"/>
          </a:p>
        </p:txBody>
      </p:sp>
      <p:sp>
        <p:nvSpPr>
          <p:cNvPr id="4" name="スライド番号プレースホルダー 3">
            <a:extLst>
              <a:ext uri="{FF2B5EF4-FFF2-40B4-BE49-F238E27FC236}">
                <a16:creationId xmlns:a16="http://schemas.microsoft.com/office/drawing/2014/main" id="{B8E20A3F-6AB1-EC4B-9104-BFCCE0BA619C}"/>
              </a:ext>
            </a:extLst>
          </p:cNvPr>
          <p:cNvSpPr>
            <a:spLocks noGrp="1"/>
          </p:cNvSpPr>
          <p:nvPr>
            <p:ph type="sldNum" sz="quarter" idx="12"/>
          </p:nvPr>
        </p:nvSpPr>
        <p:spPr/>
        <p:txBody>
          <a:bodyPr/>
          <a:lstStyle/>
          <a:p>
            <a:fld id="{D5DDEC14-9F2A-1C40-9F92-7E724392E266}" type="slidenum">
              <a:rPr kumimoji="1" lang="ja-JP" altLang="en-US" smtClean="0"/>
              <a:t>11</a:t>
            </a:fld>
            <a:endParaRPr kumimoji="1" lang="ja-JP" altLang="en-US"/>
          </a:p>
        </p:txBody>
      </p:sp>
    </p:spTree>
    <p:extLst>
      <p:ext uri="{BB962C8B-B14F-4D97-AF65-F5344CB8AC3E}">
        <p14:creationId xmlns:p14="http://schemas.microsoft.com/office/powerpoint/2010/main" val="2179148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08B03C-9F02-4446-AB38-543110B3A0C7}"/>
              </a:ext>
            </a:extLst>
          </p:cNvPr>
          <p:cNvSpPr>
            <a:spLocks noGrp="1"/>
          </p:cNvSpPr>
          <p:nvPr>
            <p:ph type="title"/>
          </p:nvPr>
        </p:nvSpPr>
        <p:spPr/>
        <p:txBody>
          <a:bodyPr/>
          <a:lstStyle/>
          <a:p>
            <a:r>
              <a:rPr kumimoji="1" lang="en-US" altLang="ja-JP" dirty="0"/>
              <a:t>Analog Input</a:t>
            </a:r>
            <a:endParaRPr kumimoji="1" lang="ja-JP" altLang="en-US"/>
          </a:p>
        </p:txBody>
      </p:sp>
      <p:sp>
        <p:nvSpPr>
          <p:cNvPr id="3" name="コンテンツ プレースホルダー 2">
            <a:extLst>
              <a:ext uri="{FF2B5EF4-FFF2-40B4-BE49-F238E27FC236}">
                <a16:creationId xmlns:a16="http://schemas.microsoft.com/office/drawing/2014/main" id="{5AA41945-0EE2-B04D-B20C-2DE40263E7ED}"/>
              </a:ext>
            </a:extLst>
          </p:cNvPr>
          <p:cNvSpPr>
            <a:spLocks noGrp="1"/>
          </p:cNvSpPr>
          <p:nvPr>
            <p:ph idx="1"/>
          </p:nvPr>
        </p:nvSpPr>
        <p:spPr>
          <a:xfrm>
            <a:off x="838200" y="1825625"/>
            <a:ext cx="10515600" cy="4351338"/>
          </a:xfrm>
        </p:spPr>
        <p:txBody>
          <a:bodyPr>
            <a:normAutofit/>
          </a:bodyPr>
          <a:lstStyle/>
          <a:p>
            <a:r>
              <a:rPr lang="en-US" altLang="ja-JP" dirty="0"/>
              <a:t>Computers </a:t>
            </a:r>
          </a:p>
          <a:p>
            <a:pPr lvl="1"/>
            <a:r>
              <a:rPr lang="en-US" altLang="ja-JP" dirty="0"/>
              <a:t>are digital.</a:t>
            </a:r>
          </a:p>
          <a:p>
            <a:pPr lvl="1"/>
            <a:r>
              <a:rPr lang="en-US" altLang="ja-JP" dirty="0"/>
              <a:t>Can’t use analog signals as it is.</a:t>
            </a:r>
          </a:p>
          <a:p>
            <a:pPr lvl="1"/>
            <a:r>
              <a:rPr kumimoji="1" lang="en-US" altLang="ja-JP" dirty="0"/>
              <a:t>Must be digital.</a:t>
            </a:r>
          </a:p>
          <a:p>
            <a:endParaRPr lang="en-US" altLang="ja-JP" dirty="0"/>
          </a:p>
          <a:p>
            <a:r>
              <a:rPr kumimoji="1" lang="en-US" altLang="ja-JP" dirty="0"/>
              <a:t>How </a:t>
            </a:r>
            <a:r>
              <a:rPr lang="en-US" altLang="ja-JP" dirty="0"/>
              <a:t>can we use analog inputs of the Arduino?</a:t>
            </a:r>
            <a:br>
              <a:rPr lang="en-US" altLang="ja-JP" dirty="0"/>
            </a:br>
            <a:endParaRPr lang="en-US" altLang="ja-JP" dirty="0"/>
          </a:p>
          <a:p>
            <a:pPr marL="0" indent="0" algn="ctr">
              <a:buNone/>
            </a:pPr>
            <a:r>
              <a:rPr lang="en-US" altLang="ja-JP" dirty="0">
                <a:solidFill>
                  <a:srgbClr val="FF0000"/>
                </a:solidFill>
              </a:rPr>
              <a:t>Digitize analog input voltage</a:t>
            </a:r>
            <a:br>
              <a:rPr lang="en-US" altLang="ja-JP" dirty="0">
                <a:solidFill>
                  <a:srgbClr val="FF0000"/>
                </a:solidFill>
              </a:rPr>
            </a:br>
            <a:r>
              <a:rPr lang="en-US" altLang="ja-JP" dirty="0">
                <a:solidFill>
                  <a:srgbClr val="FF0000"/>
                </a:solidFill>
              </a:rPr>
              <a:t>( the range: 0 (0v) – 1024 (5v) )</a:t>
            </a:r>
          </a:p>
        </p:txBody>
      </p:sp>
      <p:sp>
        <p:nvSpPr>
          <p:cNvPr id="4" name="スライド番号プレースホルダー 3">
            <a:extLst>
              <a:ext uri="{FF2B5EF4-FFF2-40B4-BE49-F238E27FC236}">
                <a16:creationId xmlns:a16="http://schemas.microsoft.com/office/drawing/2014/main" id="{B8E20A3F-6AB1-EC4B-9104-BFCCE0BA619C}"/>
              </a:ext>
            </a:extLst>
          </p:cNvPr>
          <p:cNvSpPr>
            <a:spLocks noGrp="1"/>
          </p:cNvSpPr>
          <p:nvPr>
            <p:ph type="sldNum" sz="quarter" idx="12"/>
          </p:nvPr>
        </p:nvSpPr>
        <p:spPr/>
        <p:txBody>
          <a:bodyPr/>
          <a:lstStyle/>
          <a:p>
            <a:fld id="{D5DDEC14-9F2A-1C40-9F92-7E724392E266}" type="slidenum">
              <a:rPr kumimoji="1" lang="ja-JP" altLang="en-US" smtClean="0"/>
              <a:t>12</a:t>
            </a:fld>
            <a:endParaRPr kumimoji="1" lang="ja-JP" altLang="en-US"/>
          </a:p>
        </p:txBody>
      </p:sp>
    </p:spTree>
    <p:extLst>
      <p:ext uri="{BB962C8B-B14F-4D97-AF65-F5344CB8AC3E}">
        <p14:creationId xmlns:p14="http://schemas.microsoft.com/office/powerpoint/2010/main" val="2764129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Potentiometer</a:t>
            </a:r>
            <a:endParaRPr kumimoji="1" lang="ja-JP" altLang="en-US"/>
          </a:p>
        </p:txBody>
      </p:sp>
      <p:sp>
        <p:nvSpPr>
          <p:cNvPr id="9" name="コンテンツ プレースホルダー 5"/>
          <p:cNvSpPr txBox="1">
            <a:spLocks/>
          </p:cNvSpPr>
          <p:nvPr/>
        </p:nvSpPr>
        <p:spPr>
          <a:xfrm>
            <a:off x="838200" y="2029883"/>
            <a:ext cx="6751355" cy="4096944"/>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r>
              <a:rPr lang="en-US" altLang="ja-JP" dirty="0">
                <a:latin typeface="Courier New" panose="02070309020205020404" pitchFamily="49" charset="0"/>
                <a:cs typeface="Courier New" panose="02070309020205020404" pitchFamily="49" charset="0"/>
              </a:rPr>
              <a:t>Let’s use a potentiometer to test the analog input patch.</a:t>
            </a:r>
          </a:p>
          <a:p>
            <a:r>
              <a:rPr lang="en-US" altLang="ja-JP" dirty="0">
                <a:latin typeface="Courier New" panose="02070309020205020404" pitchFamily="49" charset="0"/>
                <a:cs typeface="Courier New" panose="02070309020205020404" pitchFamily="49" charset="0"/>
              </a:rPr>
              <a:t>A potentiometer</a:t>
            </a:r>
            <a:r>
              <a:rPr lang="en-US" dirty="0">
                <a:latin typeface="Courier New" panose="02070309020205020404" pitchFamily="49" charset="0"/>
                <a:cs typeface="Courier New" panose="02070309020205020404" pitchFamily="49" charset="0"/>
              </a:rPr>
              <a:t> is a three-terminal resistor, which is used as a voltage divider.</a:t>
            </a:r>
          </a:p>
          <a:p>
            <a:r>
              <a:rPr lang="en-US" dirty="0">
                <a:latin typeface="Courier New" panose="02070309020205020404" pitchFamily="49" charset="0"/>
                <a:cs typeface="Courier New" panose="02070309020205020404" pitchFamily="49" charset="0"/>
              </a:rPr>
              <a:t>As its output voltage is changed by rotating the shaft, the Arduino can detect how much the shaft is rotated by measuring the input voltage.</a:t>
            </a:r>
          </a:p>
          <a:p>
            <a:endParaRPr lang="en-US" altLang="ja-JP" dirty="0">
              <a:latin typeface="Courier New" panose="02070309020205020404" pitchFamily="49" charset="0"/>
              <a:cs typeface="Courier New" panose="02070309020205020404" pitchFamily="49" charset="0"/>
            </a:endParaRPr>
          </a:p>
        </p:txBody>
      </p:sp>
      <p:sp>
        <p:nvSpPr>
          <p:cNvPr id="4" name="Rectangle 3"/>
          <p:cNvSpPr/>
          <p:nvPr/>
        </p:nvSpPr>
        <p:spPr>
          <a:xfrm>
            <a:off x="838200" y="6242625"/>
            <a:ext cx="10674927" cy="523220"/>
          </a:xfrm>
          <a:prstGeom prst="rect">
            <a:avLst/>
          </a:prstGeom>
        </p:spPr>
        <p:txBody>
          <a:bodyPr wrap="square">
            <a:spAutoFit/>
          </a:bodyPr>
          <a:lstStyle/>
          <a:p>
            <a:r>
              <a:rPr lang="en-US" sz="1400" dirty="0">
                <a:latin typeface="Courier New" panose="02070309020205020404" pitchFamily="49" charset="0"/>
                <a:cs typeface="Courier New" panose="02070309020205020404" pitchFamily="49" charset="0"/>
              </a:rPr>
              <a:t>Image: </a:t>
            </a:r>
            <a:r>
              <a:rPr lang="en-US" sz="1400" dirty="0">
                <a:latin typeface="Courier New" panose="02070309020205020404" pitchFamily="49" charset="0"/>
                <a:cs typeface="Courier New" panose="02070309020205020404" pitchFamily="49" charset="0"/>
                <a:hlinkClick r:id="rId3" invalidUrl="https://upload.wikimedia.org/wikipedia/commons/thumb/b/b5/Potentiometer.jpg/800px-Potentiometer.jpg .">
                  <a:extLst>
                    <a:ext uri="{A12FA001-AC4F-418D-AE19-62706E023703}">
                      <ahyp:hlinkClr xmlns:ahyp="http://schemas.microsoft.com/office/drawing/2018/hyperlinkcolor" val="tx"/>
                    </a:ext>
                  </a:extLst>
                </a:hlinkClick>
              </a:rPr>
              <a:t>https://upload.wikimedia.org/wikipedia/commons/thumb/b/b5/Potentiometer.jpg/800px-Potentiometer.jpg .</a:t>
            </a:r>
            <a:r>
              <a:rPr lang="en-US" sz="1400" dirty="0">
                <a:latin typeface="Courier New" panose="02070309020205020404" pitchFamily="49" charset="0"/>
                <a:cs typeface="Courier New" panose="02070309020205020404" pitchFamily="49" charset="0"/>
              </a:rPr>
              <a:t> (license </a:t>
            </a:r>
            <a:r>
              <a:rPr lang="tr-TR" sz="1400" dirty="0">
                <a:latin typeface="Courier New" panose="02070309020205020404" pitchFamily="49" charset="0"/>
                <a:cs typeface="Courier New" panose="02070309020205020404" pitchFamily="49" charset="0"/>
                <a:hlinkClick r:id="rId4">
                  <a:extLst>
                    <a:ext uri="{A12FA001-AC4F-418D-AE19-62706E023703}">
                      <ahyp:hlinkClr xmlns:ahyp="http://schemas.microsoft.com/office/drawing/2018/hyperlinkcolor" val="tx"/>
                    </a:ext>
                  </a:extLst>
                </a:hlinkClick>
              </a:rPr>
              <a:t>CC BY 2.5</a:t>
            </a:r>
            <a:r>
              <a:rPr lang="tr-TR" sz="1400" dirty="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pic>
        <p:nvPicPr>
          <p:cNvPr id="6" name="Picture 5"/>
          <p:cNvPicPr>
            <a:picLocks noChangeAspect="1"/>
          </p:cNvPicPr>
          <p:nvPr/>
        </p:nvPicPr>
        <p:blipFill>
          <a:blip r:embed="rId5"/>
          <a:stretch>
            <a:fillRect/>
          </a:stretch>
        </p:blipFill>
        <p:spPr>
          <a:xfrm>
            <a:off x="7589555" y="2068096"/>
            <a:ext cx="3465299" cy="4058731"/>
          </a:xfrm>
          <a:prstGeom prst="rect">
            <a:avLst/>
          </a:prstGeom>
        </p:spPr>
      </p:pic>
    </p:spTree>
    <p:extLst>
      <p:ext uri="{BB962C8B-B14F-4D97-AF65-F5344CB8AC3E}">
        <p14:creationId xmlns:p14="http://schemas.microsoft.com/office/powerpoint/2010/main" val="3843781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A424F7-26F5-454A-B5DE-FFBCD7054BAB}"/>
              </a:ext>
            </a:extLst>
          </p:cNvPr>
          <p:cNvSpPr>
            <a:spLocks noGrp="1"/>
          </p:cNvSpPr>
          <p:nvPr>
            <p:ph type="title"/>
          </p:nvPr>
        </p:nvSpPr>
        <p:spPr/>
        <p:txBody>
          <a:bodyPr/>
          <a:lstStyle/>
          <a:p>
            <a:r>
              <a:rPr kumimoji="1" lang="en-US" altLang="ja-JP" dirty="0"/>
              <a:t>Analog Input</a:t>
            </a:r>
            <a:endParaRPr kumimoji="1" lang="ja-JP" altLang="en-US"/>
          </a:p>
        </p:txBody>
      </p:sp>
      <p:sp>
        <p:nvSpPr>
          <p:cNvPr id="3" name="コンテンツ プレースホルダー 2">
            <a:extLst>
              <a:ext uri="{FF2B5EF4-FFF2-40B4-BE49-F238E27FC236}">
                <a16:creationId xmlns:a16="http://schemas.microsoft.com/office/drawing/2014/main" id="{874820CE-424F-3642-A1BE-1B0066AEA4E3}"/>
              </a:ext>
            </a:extLst>
          </p:cNvPr>
          <p:cNvSpPr>
            <a:spLocks noGrp="1"/>
          </p:cNvSpPr>
          <p:nvPr>
            <p:ph idx="1"/>
          </p:nvPr>
        </p:nvSpPr>
        <p:spPr/>
        <p:txBody>
          <a:bodyPr/>
          <a:lstStyle/>
          <a:p>
            <a:r>
              <a:rPr kumimoji="1" lang="en-US" altLang="ja-JP" dirty="0"/>
              <a:t>Create a circuit</a:t>
            </a:r>
            <a:r>
              <a:rPr kumimoji="1" lang="ja-JP" altLang="en-US"/>
              <a:t> </a:t>
            </a:r>
            <a:r>
              <a:rPr kumimoji="1" lang="en-US" altLang="ja-JP" dirty="0"/>
              <a:t>as below.</a:t>
            </a:r>
            <a:endParaRPr kumimoji="1" lang="ja-JP" altLang="en-US"/>
          </a:p>
        </p:txBody>
      </p:sp>
      <p:sp>
        <p:nvSpPr>
          <p:cNvPr id="4" name="スライド番号プレースホルダー 3">
            <a:extLst>
              <a:ext uri="{FF2B5EF4-FFF2-40B4-BE49-F238E27FC236}">
                <a16:creationId xmlns:a16="http://schemas.microsoft.com/office/drawing/2014/main" id="{C8176ADE-759E-AD40-ADD6-1CA5546E9899}"/>
              </a:ext>
            </a:extLst>
          </p:cNvPr>
          <p:cNvSpPr>
            <a:spLocks noGrp="1"/>
          </p:cNvSpPr>
          <p:nvPr>
            <p:ph type="sldNum" sz="quarter" idx="12"/>
          </p:nvPr>
        </p:nvSpPr>
        <p:spPr/>
        <p:txBody>
          <a:bodyPr/>
          <a:lstStyle/>
          <a:p>
            <a:fld id="{D5DDEC14-9F2A-1C40-9F92-7E724392E266}" type="slidenum">
              <a:rPr kumimoji="1" lang="ja-JP" altLang="en-US" smtClean="0"/>
              <a:t>14</a:t>
            </a:fld>
            <a:endParaRPr kumimoji="1" lang="ja-JP" altLang="en-US"/>
          </a:p>
        </p:txBody>
      </p:sp>
      <p:pic>
        <p:nvPicPr>
          <p:cNvPr id="5" name="Picture 3">
            <a:extLst>
              <a:ext uri="{FF2B5EF4-FFF2-40B4-BE49-F238E27FC236}">
                <a16:creationId xmlns:a16="http://schemas.microsoft.com/office/drawing/2014/main" id="{189262B9-588C-AD4D-9CC8-A20FB021DFF0}"/>
              </a:ext>
            </a:extLst>
          </p:cNvPr>
          <p:cNvPicPr>
            <a:picLocks noChangeAspect="1"/>
          </p:cNvPicPr>
          <p:nvPr/>
        </p:nvPicPr>
        <p:blipFill rotWithShape="1">
          <a:blip r:embed="rId2">
            <a:extLst>
              <a:ext uri="{28A0092B-C50C-407E-A947-70E740481C1C}">
                <a14:useLocalDpi xmlns:a14="http://schemas.microsoft.com/office/drawing/2010/main" val="0"/>
              </a:ext>
            </a:extLst>
          </a:blip>
          <a:srcRect r="1347" b="6816"/>
          <a:stretch/>
        </p:blipFill>
        <p:spPr>
          <a:xfrm>
            <a:off x="6844494" y="851344"/>
            <a:ext cx="3997807" cy="5505006"/>
          </a:xfrm>
          <a:prstGeom prst="rect">
            <a:avLst/>
          </a:prstGeom>
        </p:spPr>
      </p:pic>
      <p:pic>
        <p:nvPicPr>
          <p:cNvPr id="6" name="Picture 4">
            <a:extLst>
              <a:ext uri="{FF2B5EF4-FFF2-40B4-BE49-F238E27FC236}">
                <a16:creationId xmlns:a16="http://schemas.microsoft.com/office/drawing/2014/main" id="{8D9EC049-C8D9-BE45-874D-F9EF3CC2D0A9}"/>
              </a:ext>
            </a:extLst>
          </p:cNvPr>
          <p:cNvPicPr>
            <a:picLocks noChangeAspect="1"/>
          </p:cNvPicPr>
          <p:nvPr/>
        </p:nvPicPr>
        <p:blipFill rotWithShape="1">
          <a:blip r:embed="rId3">
            <a:extLst>
              <a:ext uri="{28A0092B-C50C-407E-A947-70E740481C1C}">
                <a14:useLocalDpi xmlns:a14="http://schemas.microsoft.com/office/drawing/2010/main" val="0"/>
              </a:ext>
            </a:extLst>
          </a:blip>
          <a:srcRect b="6367"/>
          <a:stretch/>
        </p:blipFill>
        <p:spPr>
          <a:xfrm>
            <a:off x="1063752" y="2566468"/>
            <a:ext cx="4835276" cy="3610495"/>
          </a:xfrm>
          <a:prstGeom prst="rect">
            <a:avLst/>
          </a:prstGeom>
        </p:spPr>
      </p:pic>
    </p:spTree>
    <p:extLst>
      <p:ext uri="{BB962C8B-B14F-4D97-AF65-F5344CB8AC3E}">
        <p14:creationId xmlns:p14="http://schemas.microsoft.com/office/powerpoint/2010/main" val="2120600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01DE10-84C6-164C-9AA8-06DC5CD46DCE}"/>
              </a:ext>
            </a:extLst>
          </p:cNvPr>
          <p:cNvSpPr>
            <a:spLocks noGrp="1"/>
          </p:cNvSpPr>
          <p:nvPr>
            <p:ph type="title"/>
          </p:nvPr>
        </p:nvSpPr>
        <p:spPr/>
        <p:txBody>
          <a:bodyPr/>
          <a:lstStyle/>
          <a:p>
            <a:r>
              <a:rPr lang="en-US" altLang="ja-JP" dirty="0"/>
              <a:t>Ain Object</a:t>
            </a:r>
            <a:endParaRPr kumimoji="1" lang="ja-JP" altLang="en-US"/>
          </a:p>
        </p:txBody>
      </p:sp>
      <p:sp>
        <p:nvSpPr>
          <p:cNvPr id="3" name="コンテンツ プレースホルダー 2">
            <a:extLst>
              <a:ext uri="{FF2B5EF4-FFF2-40B4-BE49-F238E27FC236}">
                <a16:creationId xmlns:a16="http://schemas.microsoft.com/office/drawing/2014/main" id="{0047FCB8-99CC-834B-BCB0-20E179B6E272}"/>
              </a:ext>
            </a:extLst>
          </p:cNvPr>
          <p:cNvSpPr>
            <a:spLocks noGrp="1"/>
          </p:cNvSpPr>
          <p:nvPr>
            <p:ph idx="1"/>
          </p:nvPr>
        </p:nvSpPr>
        <p:spPr>
          <a:xfrm>
            <a:off x="838200" y="1825625"/>
            <a:ext cx="10515600" cy="4351338"/>
          </a:xfrm>
        </p:spPr>
        <p:txBody>
          <a:bodyPr/>
          <a:lstStyle/>
          <a:p>
            <a:endParaRPr kumimoji="1" lang="en-US" altLang="ja-JP" dirty="0"/>
          </a:p>
          <a:p>
            <a:endParaRPr lang="en-US" altLang="ja-JP" dirty="0"/>
          </a:p>
          <a:p>
            <a:r>
              <a:rPr lang="en-US" altLang="ja-JP" dirty="0"/>
              <a:t>When the </a:t>
            </a:r>
            <a:r>
              <a:rPr lang="en-US" altLang="ja-JP" dirty="0" err="1"/>
              <a:t>ain</a:t>
            </a:r>
            <a:r>
              <a:rPr lang="en-US" altLang="ja-JP" dirty="0"/>
              <a:t> object received a bang message at its left inlet, it reads the analog input value at the given pin number, and then outputs it from the outlet.</a:t>
            </a:r>
          </a:p>
          <a:p>
            <a:endParaRPr lang="en-US" altLang="ja-JP" dirty="0"/>
          </a:p>
          <a:p>
            <a:r>
              <a:rPr lang="en-US" altLang="ja-JP" dirty="0"/>
              <a:t>The integer value will be between 0 (no input) and 1023 (the max input).</a:t>
            </a:r>
          </a:p>
        </p:txBody>
      </p:sp>
      <p:sp>
        <p:nvSpPr>
          <p:cNvPr id="4" name="スライド番号プレースホルダー 3">
            <a:extLst>
              <a:ext uri="{FF2B5EF4-FFF2-40B4-BE49-F238E27FC236}">
                <a16:creationId xmlns:a16="http://schemas.microsoft.com/office/drawing/2014/main" id="{42498C1E-938B-2A4E-8AB0-A6DB8624F64F}"/>
              </a:ext>
            </a:extLst>
          </p:cNvPr>
          <p:cNvSpPr>
            <a:spLocks noGrp="1"/>
          </p:cNvSpPr>
          <p:nvPr>
            <p:ph type="sldNum" sz="quarter" idx="12"/>
          </p:nvPr>
        </p:nvSpPr>
        <p:spPr/>
        <p:txBody>
          <a:bodyPr/>
          <a:lstStyle/>
          <a:p>
            <a:fld id="{D5DDEC14-9F2A-1C40-9F92-7E724392E266}" type="slidenum">
              <a:rPr kumimoji="1" lang="ja-JP" altLang="en-US" smtClean="0"/>
              <a:t>15</a:t>
            </a:fld>
            <a:endParaRPr kumimoji="1" lang="ja-JP" altLang="en-US"/>
          </a:p>
        </p:txBody>
      </p:sp>
      <p:pic>
        <p:nvPicPr>
          <p:cNvPr id="10" name="図 9" descr="黒い背景と白い文字&#10;&#10;自動的に生成された説明">
            <a:extLst>
              <a:ext uri="{FF2B5EF4-FFF2-40B4-BE49-F238E27FC236}">
                <a16:creationId xmlns:a16="http://schemas.microsoft.com/office/drawing/2014/main" id="{A9E55342-0B95-B640-A853-B704B434ED62}"/>
              </a:ext>
            </a:extLst>
          </p:cNvPr>
          <p:cNvPicPr>
            <a:picLocks noChangeAspect="1"/>
          </p:cNvPicPr>
          <p:nvPr/>
        </p:nvPicPr>
        <p:blipFill>
          <a:blip r:embed="rId2"/>
          <a:stretch>
            <a:fillRect/>
          </a:stretch>
        </p:blipFill>
        <p:spPr>
          <a:xfrm>
            <a:off x="838200" y="2005734"/>
            <a:ext cx="2324100" cy="647700"/>
          </a:xfrm>
          <a:prstGeom prst="rect">
            <a:avLst/>
          </a:prstGeom>
        </p:spPr>
      </p:pic>
    </p:spTree>
    <p:extLst>
      <p:ext uri="{BB962C8B-B14F-4D97-AF65-F5344CB8AC3E}">
        <p14:creationId xmlns:p14="http://schemas.microsoft.com/office/powerpoint/2010/main" val="1283533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01DE10-84C6-164C-9AA8-06DC5CD46DCE}"/>
              </a:ext>
            </a:extLst>
          </p:cNvPr>
          <p:cNvSpPr>
            <a:spLocks noGrp="1"/>
          </p:cNvSpPr>
          <p:nvPr>
            <p:ph type="title"/>
          </p:nvPr>
        </p:nvSpPr>
        <p:spPr/>
        <p:txBody>
          <a:bodyPr/>
          <a:lstStyle/>
          <a:p>
            <a:r>
              <a:rPr lang="en-US" altLang="ja-JP" dirty="0"/>
              <a:t>Map Object</a:t>
            </a:r>
            <a:endParaRPr kumimoji="1" lang="ja-JP" altLang="en-US"/>
          </a:p>
        </p:txBody>
      </p:sp>
      <p:sp>
        <p:nvSpPr>
          <p:cNvPr id="3" name="コンテンツ プレースホルダー 2">
            <a:extLst>
              <a:ext uri="{FF2B5EF4-FFF2-40B4-BE49-F238E27FC236}">
                <a16:creationId xmlns:a16="http://schemas.microsoft.com/office/drawing/2014/main" id="{0047FCB8-99CC-834B-BCB0-20E179B6E272}"/>
              </a:ext>
            </a:extLst>
          </p:cNvPr>
          <p:cNvSpPr>
            <a:spLocks noGrp="1"/>
          </p:cNvSpPr>
          <p:nvPr>
            <p:ph idx="1"/>
          </p:nvPr>
        </p:nvSpPr>
        <p:spPr>
          <a:xfrm>
            <a:off x="838200" y="1825625"/>
            <a:ext cx="10515600" cy="4351338"/>
          </a:xfrm>
        </p:spPr>
        <p:txBody>
          <a:bodyPr>
            <a:normAutofit/>
          </a:bodyPr>
          <a:lstStyle/>
          <a:p>
            <a:endParaRPr kumimoji="1" lang="en-US" altLang="ja-JP" dirty="0"/>
          </a:p>
          <a:p>
            <a:endParaRPr lang="en-US" altLang="ja-JP" dirty="0"/>
          </a:p>
          <a:p>
            <a:r>
              <a:rPr lang="en-US" altLang="ja-JP" dirty="0"/>
              <a:t>When the map object received an integer value, it maps the integer value to a new range and then output it. The output value will be an integer (the decimal part will be floored).</a:t>
            </a:r>
            <a:endParaRPr kumimoji="1" lang="ja-JP" altLang="en-US"/>
          </a:p>
        </p:txBody>
      </p:sp>
      <p:sp>
        <p:nvSpPr>
          <p:cNvPr id="4" name="スライド番号プレースホルダー 3">
            <a:extLst>
              <a:ext uri="{FF2B5EF4-FFF2-40B4-BE49-F238E27FC236}">
                <a16:creationId xmlns:a16="http://schemas.microsoft.com/office/drawing/2014/main" id="{42498C1E-938B-2A4E-8AB0-A6DB8624F64F}"/>
              </a:ext>
            </a:extLst>
          </p:cNvPr>
          <p:cNvSpPr>
            <a:spLocks noGrp="1"/>
          </p:cNvSpPr>
          <p:nvPr>
            <p:ph type="sldNum" sz="quarter" idx="12"/>
          </p:nvPr>
        </p:nvSpPr>
        <p:spPr/>
        <p:txBody>
          <a:bodyPr/>
          <a:lstStyle/>
          <a:p>
            <a:fld id="{D5DDEC14-9F2A-1C40-9F92-7E724392E266}" type="slidenum">
              <a:rPr kumimoji="1" lang="ja-JP" altLang="en-US" smtClean="0"/>
              <a:t>16</a:t>
            </a:fld>
            <a:endParaRPr kumimoji="1" lang="ja-JP" altLang="en-US"/>
          </a:p>
        </p:txBody>
      </p:sp>
      <p:pic>
        <p:nvPicPr>
          <p:cNvPr id="6" name="図 5" descr="挿絵 が含まれている画像&#10;&#10;自動的に生成された説明">
            <a:extLst>
              <a:ext uri="{FF2B5EF4-FFF2-40B4-BE49-F238E27FC236}">
                <a16:creationId xmlns:a16="http://schemas.microsoft.com/office/drawing/2014/main" id="{7793264C-C2F6-EA4C-B446-C89ABDB99164}"/>
              </a:ext>
            </a:extLst>
          </p:cNvPr>
          <p:cNvPicPr>
            <a:picLocks noChangeAspect="1"/>
          </p:cNvPicPr>
          <p:nvPr/>
        </p:nvPicPr>
        <p:blipFill>
          <a:blip r:embed="rId2"/>
          <a:stretch>
            <a:fillRect/>
          </a:stretch>
        </p:blipFill>
        <p:spPr>
          <a:xfrm>
            <a:off x="955962" y="1978025"/>
            <a:ext cx="4572000" cy="673100"/>
          </a:xfrm>
          <a:prstGeom prst="rect">
            <a:avLst/>
          </a:prstGeom>
        </p:spPr>
      </p:pic>
      <p:pic>
        <p:nvPicPr>
          <p:cNvPr id="27" name="図 26">
            <a:extLst>
              <a:ext uri="{FF2B5EF4-FFF2-40B4-BE49-F238E27FC236}">
                <a16:creationId xmlns:a16="http://schemas.microsoft.com/office/drawing/2014/main" id="{705B8D1B-3A4A-DA4F-9082-D481277457BE}"/>
              </a:ext>
            </a:extLst>
          </p:cNvPr>
          <p:cNvPicPr>
            <a:picLocks noChangeAspect="1"/>
          </p:cNvPicPr>
          <p:nvPr/>
        </p:nvPicPr>
        <p:blipFill>
          <a:blip r:embed="rId3"/>
          <a:stretch>
            <a:fillRect/>
          </a:stretch>
        </p:blipFill>
        <p:spPr>
          <a:xfrm>
            <a:off x="1752599" y="4813344"/>
            <a:ext cx="8215745" cy="968875"/>
          </a:xfrm>
          <a:prstGeom prst="rect">
            <a:avLst/>
          </a:prstGeom>
        </p:spPr>
      </p:pic>
      <p:sp>
        <p:nvSpPr>
          <p:cNvPr id="28" name="正方形/長方形 27">
            <a:extLst>
              <a:ext uri="{FF2B5EF4-FFF2-40B4-BE49-F238E27FC236}">
                <a16:creationId xmlns:a16="http://schemas.microsoft.com/office/drawing/2014/main" id="{848B1095-B8EA-774D-AFB5-DE72095CE5C1}"/>
              </a:ext>
            </a:extLst>
          </p:cNvPr>
          <p:cNvSpPr/>
          <p:nvPr/>
        </p:nvSpPr>
        <p:spPr>
          <a:xfrm>
            <a:off x="1447802" y="4750931"/>
            <a:ext cx="312906" cy="369332"/>
          </a:xfrm>
          <a:prstGeom prst="rect">
            <a:avLst/>
          </a:prstGeom>
        </p:spPr>
        <p:txBody>
          <a:bodyPr wrap="none">
            <a:spAutoFit/>
          </a:bodyPr>
          <a:lstStyle/>
          <a:p>
            <a:r>
              <a:rPr lang="en-US" altLang="ja-JP" dirty="0"/>
              <a:t>0</a:t>
            </a:r>
            <a:endParaRPr lang="ja-JP" altLang="en-US"/>
          </a:p>
        </p:txBody>
      </p:sp>
      <p:sp>
        <p:nvSpPr>
          <p:cNvPr id="29" name="正方形/長方形 28">
            <a:extLst>
              <a:ext uri="{FF2B5EF4-FFF2-40B4-BE49-F238E27FC236}">
                <a16:creationId xmlns:a16="http://schemas.microsoft.com/office/drawing/2014/main" id="{B2B133BE-EAC8-074E-B388-52F0BE0D0C2C}"/>
              </a:ext>
            </a:extLst>
          </p:cNvPr>
          <p:cNvSpPr/>
          <p:nvPr/>
        </p:nvSpPr>
        <p:spPr>
          <a:xfrm>
            <a:off x="1447802" y="5509790"/>
            <a:ext cx="312906" cy="369332"/>
          </a:xfrm>
          <a:prstGeom prst="rect">
            <a:avLst/>
          </a:prstGeom>
        </p:spPr>
        <p:txBody>
          <a:bodyPr wrap="none">
            <a:spAutoFit/>
          </a:bodyPr>
          <a:lstStyle/>
          <a:p>
            <a:r>
              <a:rPr lang="en-US" altLang="ja-JP" dirty="0"/>
              <a:t>0</a:t>
            </a:r>
            <a:endParaRPr lang="ja-JP" altLang="en-US"/>
          </a:p>
        </p:txBody>
      </p:sp>
      <p:sp>
        <p:nvSpPr>
          <p:cNvPr id="30" name="正方形/長方形 29">
            <a:extLst>
              <a:ext uri="{FF2B5EF4-FFF2-40B4-BE49-F238E27FC236}">
                <a16:creationId xmlns:a16="http://schemas.microsoft.com/office/drawing/2014/main" id="{E9F65BF8-B34F-F74C-A99D-AB806963506F}"/>
              </a:ext>
            </a:extLst>
          </p:cNvPr>
          <p:cNvSpPr/>
          <p:nvPr/>
        </p:nvSpPr>
        <p:spPr>
          <a:xfrm>
            <a:off x="9838931" y="4678407"/>
            <a:ext cx="697627" cy="369332"/>
          </a:xfrm>
          <a:prstGeom prst="rect">
            <a:avLst/>
          </a:prstGeom>
        </p:spPr>
        <p:txBody>
          <a:bodyPr wrap="none">
            <a:spAutoFit/>
          </a:bodyPr>
          <a:lstStyle/>
          <a:p>
            <a:r>
              <a:rPr lang="en-US" altLang="ja-JP" dirty="0"/>
              <a:t>1023</a:t>
            </a:r>
            <a:endParaRPr lang="ja-JP" altLang="en-US"/>
          </a:p>
        </p:txBody>
      </p:sp>
      <p:sp>
        <p:nvSpPr>
          <p:cNvPr id="31" name="正方形/長方形 30">
            <a:extLst>
              <a:ext uri="{FF2B5EF4-FFF2-40B4-BE49-F238E27FC236}">
                <a16:creationId xmlns:a16="http://schemas.microsoft.com/office/drawing/2014/main" id="{670E4EAD-7C8B-1F4E-BF60-387A325693B0}"/>
              </a:ext>
            </a:extLst>
          </p:cNvPr>
          <p:cNvSpPr/>
          <p:nvPr/>
        </p:nvSpPr>
        <p:spPr>
          <a:xfrm>
            <a:off x="3855887" y="5577843"/>
            <a:ext cx="569387" cy="369332"/>
          </a:xfrm>
          <a:prstGeom prst="rect">
            <a:avLst/>
          </a:prstGeom>
        </p:spPr>
        <p:txBody>
          <a:bodyPr wrap="none">
            <a:spAutoFit/>
          </a:bodyPr>
          <a:lstStyle/>
          <a:p>
            <a:r>
              <a:rPr lang="en-US" altLang="ja-JP" dirty="0"/>
              <a:t>255</a:t>
            </a:r>
            <a:endParaRPr lang="ja-JP" altLang="en-US"/>
          </a:p>
        </p:txBody>
      </p:sp>
      <p:sp>
        <p:nvSpPr>
          <p:cNvPr id="32" name="正方形/長方形 31">
            <a:extLst>
              <a:ext uri="{FF2B5EF4-FFF2-40B4-BE49-F238E27FC236}">
                <a16:creationId xmlns:a16="http://schemas.microsoft.com/office/drawing/2014/main" id="{D1E2F137-696E-5046-8FAA-32F737248A28}"/>
              </a:ext>
            </a:extLst>
          </p:cNvPr>
          <p:cNvSpPr/>
          <p:nvPr/>
        </p:nvSpPr>
        <p:spPr>
          <a:xfrm>
            <a:off x="2074625" y="4568458"/>
            <a:ext cx="441146" cy="369332"/>
          </a:xfrm>
          <a:prstGeom prst="rect">
            <a:avLst/>
          </a:prstGeom>
        </p:spPr>
        <p:txBody>
          <a:bodyPr wrap="none">
            <a:spAutoFit/>
          </a:bodyPr>
          <a:lstStyle/>
          <a:p>
            <a:r>
              <a:rPr lang="en-US" altLang="ja-JP" dirty="0"/>
              <a:t>63</a:t>
            </a:r>
            <a:endParaRPr lang="ja-JP" altLang="en-US"/>
          </a:p>
        </p:txBody>
      </p:sp>
      <p:sp>
        <p:nvSpPr>
          <p:cNvPr id="33" name="正方形/長方形 32">
            <a:extLst>
              <a:ext uri="{FF2B5EF4-FFF2-40B4-BE49-F238E27FC236}">
                <a16:creationId xmlns:a16="http://schemas.microsoft.com/office/drawing/2014/main" id="{38DB7AF1-F02E-7E4A-AE56-E333706C006A}"/>
              </a:ext>
            </a:extLst>
          </p:cNvPr>
          <p:cNvSpPr/>
          <p:nvPr/>
        </p:nvSpPr>
        <p:spPr>
          <a:xfrm>
            <a:off x="6065241" y="4568458"/>
            <a:ext cx="569387" cy="369332"/>
          </a:xfrm>
          <a:prstGeom prst="rect">
            <a:avLst/>
          </a:prstGeom>
        </p:spPr>
        <p:txBody>
          <a:bodyPr wrap="none">
            <a:spAutoFit/>
          </a:bodyPr>
          <a:lstStyle/>
          <a:p>
            <a:r>
              <a:rPr lang="en-US" altLang="ja-JP" dirty="0"/>
              <a:t>560</a:t>
            </a:r>
            <a:endParaRPr lang="ja-JP" altLang="en-US"/>
          </a:p>
        </p:txBody>
      </p:sp>
      <p:sp>
        <p:nvSpPr>
          <p:cNvPr id="34" name="正方形/長方形 33">
            <a:extLst>
              <a:ext uri="{FF2B5EF4-FFF2-40B4-BE49-F238E27FC236}">
                <a16:creationId xmlns:a16="http://schemas.microsoft.com/office/drawing/2014/main" id="{1206313A-0B69-1840-87F8-90E2E5E08220}"/>
              </a:ext>
            </a:extLst>
          </p:cNvPr>
          <p:cNvSpPr/>
          <p:nvPr/>
        </p:nvSpPr>
        <p:spPr>
          <a:xfrm>
            <a:off x="8562431" y="4568458"/>
            <a:ext cx="569387" cy="369332"/>
          </a:xfrm>
          <a:prstGeom prst="rect">
            <a:avLst/>
          </a:prstGeom>
        </p:spPr>
        <p:txBody>
          <a:bodyPr wrap="none">
            <a:spAutoFit/>
          </a:bodyPr>
          <a:lstStyle/>
          <a:p>
            <a:r>
              <a:rPr lang="en-US" altLang="ja-JP" dirty="0"/>
              <a:t>888</a:t>
            </a:r>
            <a:endParaRPr lang="ja-JP" altLang="en-US"/>
          </a:p>
        </p:txBody>
      </p:sp>
      <p:sp>
        <p:nvSpPr>
          <p:cNvPr id="35" name="正方形/長方形 34">
            <a:extLst>
              <a:ext uri="{FF2B5EF4-FFF2-40B4-BE49-F238E27FC236}">
                <a16:creationId xmlns:a16="http://schemas.microsoft.com/office/drawing/2014/main" id="{2116E12F-CBA7-DA41-A30B-76776488DF88}"/>
              </a:ext>
            </a:extLst>
          </p:cNvPr>
          <p:cNvSpPr/>
          <p:nvPr/>
        </p:nvSpPr>
        <p:spPr>
          <a:xfrm>
            <a:off x="1692534" y="5703620"/>
            <a:ext cx="441146" cy="369332"/>
          </a:xfrm>
          <a:prstGeom prst="rect">
            <a:avLst/>
          </a:prstGeom>
        </p:spPr>
        <p:txBody>
          <a:bodyPr wrap="none">
            <a:spAutoFit/>
          </a:bodyPr>
          <a:lstStyle/>
          <a:p>
            <a:r>
              <a:rPr lang="en-US" altLang="ja-JP" dirty="0"/>
              <a:t>15</a:t>
            </a:r>
            <a:endParaRPr lang="ja-JP" altLang="en-US"/>
          </a:p>
        </p:txBody>
      </p:sp>
      <p:sp>
        <p:nvSpPr>
          <p:cNvPr id="37" name="正方形/長方形 36">
            <a:extLst>
              <a:ext uri="{FF2B5EF4-FFF2-40B4-BE49-F238E27FC236}">
                <a16:creationId xmlns:a16="http://schemas.microsoft.com/office/drawing/2014/main" id="{BB579FAD-C0CD-E74A-81EF-899D05C2810E}"/>
              </a:ext>
            </a:extLst>
          </p:cNvPr>
          <p:cNvSpPr/>
          <p:nvPr/>
        </p:nvSpPr>
        <p:spPr>
          <a:xfrm>
            <a:off x="2582525" y="5703923"/>
            <a:ext cx="569387" cy="369332"/>
          </a:xfrm>
          <a:prstGeom prst="rect">
            <a:avLst/>
          </a:prstGeom>
        </p:spPr>
        <p:txBody>
          <a:bodyPr wrap="none">
            <a:spAutoFit/>
          </a:bodyPr>
          <a:lstStyle/>
          <a:p>
            <a:r>
              <a:rPr lang="en-US" altLang="ja-JP" dirty="0"/>
              <a:t>139</a:t>
            </a:r>
            <a:endParaRPr lang="ja-JP" altLang="en-US"/>
          </a:p>
        </p:txBody>
      </p:sp>
      <p:sp>
        <p:nvSpPr>
          <p:cNvPr id="38" name="正方形/長方形 37">
            <a:extLst>
              <a:ext uri="{FF2B5EF4-FFF2-40B4-BE49-F238E27FC236}">
                <a16:creationId xmlns:a16="http://schemas.microsoft.com/office/drawing/2014/main" id="{5AD0BFF5-CB43-BB46-B68F-A48090A189D9}"/>
              </a:ext>
            </a:extLst>
          </p:cNvPr>
          <p:cNvSpPr/>
          <p:nvPr/>
        </p:nvSpPr>
        <p:spPr>
          <a:xfrm>
            <a:off x="3316063" y="5703620"/>
            <a:ext cx="569387" cy="369332"/>
          </a:xfrm>
          <a:prstGeom prst="rect">
            <a:avLst/>
          </a:prstGeom>
        </p:spPr>
        <p:txBody>
          <a:bodyPr wrap="none">
            <a:spAutoFit/>
          </a:bodyPr>
          <a:lstStyle/>
          <a:p>
            <a:r>
              <a:rPr lang="en-US" altLang="ja-JP" dirty="0"/>
              <a:t>221</a:t>
            </a:r>
            <a:endParaRPr lang="ja-JP" altLang="en-US"/>
          </a:p>
        </p:txBody>
      </p:sp>
    </p:spTree>
    <p:extLst>
      <p:ext uri="{BB962C8B-B14F-4D97-AF65-F5344CB8AC3E}">
        <p14:creationId xmlns:p14="http://schemas.microsoft.com/office/powerpoint/2010/main" val="593382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55693E-FA71-E44B-A2A7-5317B73B7A5C}"/>
              </a:ext>
            </a:extLst>
          </p:cNvPr>
          <p:cNvSpPr>
            <a:spLocks noGrp="1"/>
          </p:cNvSpPr>
          <p:nvPr>
            <p:ph type="title"/>
          </p:nvPr>
        </p:nvSpPr>
        <p:spPr/>
        <p:txBody>
          <a:bodyPr/>
          <a:lstStyle/>
          <a:p>
            <a:r>
              <a:rPr kumimoji="1" lang="en-US" altLang="ja-JP" dirty="0" err="1"/>
              <a:t>Ardestan</a:t>
            </a:r>
            <a:r>
              <a:rPr lang="en-US" altLang="ja-JP" dirty="0"/>
              <a:t>: Example </a:t>
            </a:r>
            <a:r>
              <a:rPr kumimoji="1" lang="en-US" altLang="ja-JP" dirty="0"/>
              <a:t>02</a:t>
            </a:r>
            <a:endParaRPr kumimoji="1" lang="ja-JP" altLang="en-US"/>
          </a:p>
        </p:txBody>
      </p:sp>
      <p:sp>
        <p:nvSpPr>
          <p:cNvPr id="3" name="コンテンツ プレースホルダー 2">
            <a:extLst>
              <a:ext uri="{FF2B5EF4-FFF2-40B4-BE49-F238E27FC236}">
                <a16:creationId xmlns:a16="http://schemas.microsoft.com/office/drawing/2014/main" id="{8E6D3D69-7A34-EF4E-AA03-82C88CAC577B}"/>
              </a:ext>
            </a:extLst>
          </p:cNvPr>
          <p:cNvSpPr>
            <a:spLocks noGrp="1"/>
          </p:cNvSpPr>
          <p:nvPr>
            <p:ph idx="1"/>
          </p:nvPr>
        </p:nvSpPr>
        <p:spPr/>
        <p:txBody>
          <a:bodyPr/>
          <a:lstStyle/>
          <a:p>
            <a:r>
              <a:rPr kumimoji="1" lang="en-US" altLang="ja-JP" dirty="0"/>
              <a:t>This program checks analog input value every 100 </a:t>
            </a:r>
            <a:r>
              <a:rPr kumimoji="1" lang="en-US" altLang="ja-JP" dirty="0" err="1"/>
              <a:t>msec</a:t>
            </a:r>
            <a:r>
              <a:rPr kumimoji="1" lang="en-US" altLang="ja-JP" dirty="0"/>
              <a:t> (0 – 1023) and then remaps the value (0 – 255) to control the analog output.</a:t>
            </a:r>
          </a:p>
        </p:txBody>
      </p:sp>
      <p:sp>
        <p:nvSpPr>
          <p:cNvPr id="4" name="スライド番号プレースホルダー 3">
            <a:extLst>
              <a:ext uri="{FF2B5EF4-FFF2-40B4-BE49-F238E27FC236}">
                <a16:creationId xmlns:a16="http://schemas.microsoft.com/office/drawing/2014/main" id="{978EF95B-8AB8-8348-90BE-76F68FDF8C9C}"/>
              </a:ext>
            </a:extLst>
          </p:cNvPr>
          <p:cNvSpPr>
            <a:spLocks noGrp="1"/>
          </p:cNvSpPr>
          <p:nvPr>
            <p:ph type="sldNum" sz="quarter" idx="12"/>
          </p:nvPr>
        </p:nvSpPr>
        <p:spPr/>
        <p:txBody>
          <a:bodyPr/>
          <a:lstStyle/>
          <a:p>
            <a:fld id="{D5DDEC14-9F2A-1C40-9F92-7E724392E266}" type="slidenum">
              <a:rPr kumimoji="1" lang="ja-JP" altLang="en-US" smtClean="0"/>
              <a:t>17</a:t>
            </a:fld>
            <a:endParaRPr kumimoji="1" lang="ja-JP" altLang="en-US"/>
          </a:p>
        </p:txBody>
      </p:sp>
      <p:pic>
        <p:nvPicPr>
          <p:cNvPr id="8" name="図 7" descr="白黒の写真にテキストが書いてあるスクリーンショットの画面&#10;&#10;自動的に生成された説明">
            <a:extLst>
              <a:ext uri="{FF2B5EF4-FFF2-40B4-BE49-F238E27FC236}">
                <a16:creationId xmlns:a16="http://schemas.microsoft.com/office/drawing/2014/main" id="{FA1B3189-180B-CA46-8524-BFE958A3EDCC}"/>
              </a:ext>
            </a:extLst>
          </p:cNvPr>
          <p:cNvPicPr>
            <a:picLocks noChangeAspect="1"/>
          </p:cNvPicPr>
          <p:nvPr/>
        </p:nvPicPr>
        <p:blipFill>
          <a:blip r:embed="rId2"/>
          <a:stretch>
            <a:fillRect/>
          </a:stretch>
        </p:blipFill>
        <p:spPr>
          <a:xfrm>
            <a:off x="4779816" y="3429000"/>
            <a:ext cx="2994891" cy="3020129"/>
          </a:xfrm>
          <a:prstGeom prst="rect">
            <a:avLst/>
          </a:prstGeom>
        </p:spPr>
      </p:pic>
    </p:spTree>
    <p:extLst>
      <p:ext uri="{BB962C8B-B14F-4D97-AF65-F5344CB8AC3E}">
        <p14:creationId xmlns:p14="http://schemas.microsoft.com/office/powerpoint/2010/main" val="136946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55693E-FA71-E44B-A2A7-5317B73B7A5C}"/>
              </a:ext>
            </a:extLst>
          </p:cNvPr>
          <p:cNvSpPr>
            <a:spLocks noGrp="1"/>
          </p:cNvSpPr>
          <p:nvPr>
            <p:ph type="title"/>
          </p:nvPr>
        </p:nvSpPr>
        <p:spPr/>
        <p:txBody>
          <a:bodyPr/>
          <a:lstStyle/>
          <a:p>
            <a:r>
              <a:rPr kumimoji="1" lang="en-US" altLang="ja-JP" dirty="0" err="1"/>
              <a:t>Ardestan</a:t>
            </a:r>
            <a:r>
              <a:rPr lang="en-US" altLang="ja-JP" dirty="0"/>
              <a:t>: Exercise </a:t>
            </a:r>
            <a:r>
              <a:rPr kumimoji="1" lang="en-US" altLang="ja-JP" dirty="0"/>
              <a:t>01</a:t>
            </a:r>
            <a:endParaRPr kumimoji="1" lang="ja-JP" altLang="en-US"/>
          </a:p>
        </p:txBody>
      </p:sp>
      <p:sp>
        <p:nvSpPr>
          <p:cNvPr id="3" name="コンテンツ プレースホルダー 2">
            <a:extLst>
              <a:ext uri="{FF2B5EF4-FFF2-40B4-BE49-F238E27FC236}">
                <a16:creationId xmlns:a16="http://schemas.microsoft.com/office/drawing/2014/main" id="{8E6D3D69-7A34-EF4E-AA03-82C88CAC577B}"/>
              </a:ext>
            </a:extLst>
          </p:cNvPr>
          <p:cNvSpPr>
            <a:spLocks noGrp="1"/>
          </p:cNvSpPr>
          <p:nvPr>
            <p:ph idx="1"/>
          </p:nvPr>
        </p:nvSpPr>
        <p:spPr/>
        <p:txBody>
          <a:bodyPr/>
          <a:lstStyle/>
          <a:p>
            <a:r>
              <a:rPr kumimoji="1" lang="en-US" altLang="ja-JP" dirty="0"/>
              <a:t>Design a circuit and test the below patch.</a:t>
            </a:r>
          </a:p>
          <a:p>
            <a:r>
              <a:rPr lang="en-US" altLang="ja-JP" dirty="0"/>
              <a:t>Use a potentiometer at Pin A1 and an LED at Pin 10.</a:t>
            </a:r>
            <a:endParaRPr kumimoji="1" lang="ja-JP" altLang="en-US"/>
          </a:p>
        </p:txBody>
      </p:sp>
      <p:sp>
        <p:nvSpPr>
          <p:cNvPr id="4" name="スライド番号プレースホルダー 3">
            <a:extLst>
              <a:ext uri="{FF2B5EF4-FFF2-40B4-BE49-F238E27FC236}">
                <a16:creationId xmlns:a16="http://schemas.microsoft.com/office/drawing/2014/main" id="{978EF95B-8AB8-8348-90BE-76F68FDF8C9C}"/>
              </a:ext>
            </a:extLst>
          </p:cNvPr>
          <p:cNvSpPr>
            <a:spLocks noGrp="1"/>
          </p:cNvSpPr>
          <p:nvPr>
            <p:ph type="sldNum" sz="quarter" idx="12"/>
          </p:nvPr>
        </p:nvSpPr>
        <p:spPr/>
        <p:txBody>
          <a:bodyPr/>
          <a:lstStyle/>
          <a:p>
            <a:fld id="{D5DDEC14-9F2A-1C40-9F92-7E724392E266}" type="slidenum">
              <a:rPr kumimoji="1" lang="ja-JP" altLang="en-US" smtClean="0"/>
              <a:t>18</a:t>
            </a:fld>
            <a:endParaRPr kumimoji="1" lang="ja-JP" altLang="en-US"/>
          </a:p>
        </p:txBody>
      </p:sp>
      <p:pic>
        <p:nvPicPr>
          <p:cNvPr id="8" name="図 7" descr="白黒の写真にテキストが書いてあるスクリーンショットの画面&#10;&#10;自動的に生成された説明">
            <a:extLst>
              <a:ext uri="{FF2B5EF4-FFF2-40B4-BE49-F238E27FC236}">
                <a16:creationId xmlns:a16="http://schemas.microsoft.com/office/drawing/2014/main" id="{FA1B3189-180B-CA46-8524-BFE958A3EDCC}"/>
              </a:ext>
            </a:extLst>
          </p:cNvPr>
          <p:cNvPicPr>
            <a:picLocks noChangeAspect="1"/>
          </p:cNvPicPr>
          <p:nvPr/>
        </p:nvPicPr>
        <p:blipFill>
          <a:blip r:embed="rId2"/>
          <a:stretch>
            <a:fillRect/>
          </a:stretch>
        </p:blipFill>
        <p:spPr>
          <a:xfrm>
            <a:off x="4779816" y="3429000"/>
            <a:ext cx="2994891" cy="3020129"/>
          </a:xfrm>
          <a:prstGeom prst="rect">
            <a:avLst/>
          </a:prstGeom>
        </p:spPr>
      </p:pic>
    </p:spTree>
    <p:extLst>
      <p:ext uri="{BB962C8B-B14F-4D97-AF65-F5344CB8AC3E}">
        <p14:creationId xmlns:p14="http://schemas.microsoft.com/office/powerpoint/2010/main" val="36019922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55693E-FA71-E44B-A2A7-5317B73B7A5C}"/>
              </a:ext>
            </a:extLst>
          </p:cNvPr>
          <p:cNvSpPr>
            <a:spLocks noGrp="1"/>
          </p:cNvSpPr>
          <p:nvPr>
            <p:ph type="title"/>
          </p:nvPr>
        </p:nvSpPr>
        <p:spPr/>
        <p:txBody>
          <a:bodyPr/>
          <a:lstStyle/>
          <a:p>
            <a:r>
              <a:rPr kumimoji="1" lang="en-US" altLang="ja-JP" dirty="0" err="1"/>
              <a:t>Ardestan</a:t>
            </a:r>
            <a:r>
              <a:rPr kumimoji="1" lang="en-US" altLang="ja-JP" dirty="0"/>
              <a:t>: Exercise 0</a:t>
            </a:r>
            <a:r>
              <a:rPr lang="en-US" altLang="ja-JP" dirty="0"/>
              <a:t>2</a:t>
            </a:r>
            <a:endParaRPr kumimoji="1" lang="ja-JP" altLang="en-US"/>
          </a:p>
        </p:txBody>
      </p:sp>
      <p:sp>
        <p:nvSpPr>
          <p:cNvPr id="3" name="コンテンツ プレースホルダー 2">
            <a:extLst>
              <a:ext uri="{FF2B5EF4-FFF2-40B4-BE49-F238E27FC236}">
                <a16:creationId xmlns:a16="http://schemas.microsoft.com/office/drawing/2014/main" id="{8E6D3D69-7A34-EF4E-AA03-82C88CAC577B}"/>
              </a:ext>
            </a:extLst>
          </p:cNvPr>
          <p:cNvSpPr>
            <a:spLocks noGrp="1"/>
          </p:cNvSpPr>
          <p:nvPr>
            <p:ph idx="1"/>
          </p:nvPr>
        </p:nvSpPr>
        <p:spPr/>
        <p:txBody>
          <a:bodyPr/>
          <a:lstStyle/>
          <a:p>
            <a:r>
              <a:rPr kumimoji="1" lang="en-US" altLang="ja-JP" dirty="0"/>
              <a:t>Extend the below program to use two analog inputs/outputs. </a:t>
            </a:r>
            <a:endParaRPr kumimoji="1" lang="ja-JP" altLang="en-US"/>
          </a:p>
        </p:txBody>
      </p:sp>
      <p:sp>
        <p:nvSpPr>
          <p:cNvPr id="4" name="スライド番号プレースホルダー 3">
            <a:extLst>
              <a:ext uri="{FF2B5EF4-FFF2-40B4-BE49-F238E27FC236}">
                <a16:creationId xmlns:a16="http://schemas.microsoft.com/office/drawing/2014/main" id="{978EF95B-8AB8-8348-90BE-76F68FDF8C9C}"/>
              </a:ext>
            </a:extLst>
          </p:cNvPr>
          <p:cNvSpPr>
            <a:spLocks noGrp="1"/>
          </p:cNvSpPr>
          <p:nvPr>
            <p:ph type="sldNum" sz="quarter" idx="12"/>
          </p:nvPr>
        </p:nvSpPr>
        <p:spPr/>
        <p:txBody>
          <a:bodyPr/>
          <a:lstStyle/>
          <a:p>
            <a:fld id="{D5DDEC14-9F2A-1C40-9F92-7E724392E266}" type="slidenum">
              <a:rPr kumimoji="1" lang="ja-JP" altLang="en-US" smtClean="0"/>
              <a:t>19</a:t>
            </a:fld>
            <a:endParaRPr kumimoji="1" lang="ja-JP" altLang="en-US"/>
          </a:p>
        </p:txBody>
      </p:sp>
      <p:pic>
        <p:nvPicPr>
          <p:cNvPr id="8" name="図 7" descr="白黒の写真にテキストが書いてあるスクリーンショットの画面&#10;&#10;自動的に生成された説明">
            <a:extLst>
              <a:ext uri="{FF2B5EF4-FFF2-40B4-BE49-F238E27FC236}">
                <a16:creationId xmlns:a16="http://schemas.microsoft.com/office/drawing/2014/main" id="{FA1B3189-180B-CA46-8524-BFE958A3EDCC}"/>
              </a:ext>
            </a:extLst>
          </p:cNvPr>
          <p:cNvPicPr>
            <a:picLocks noChangeAspect="1"/>
          </p:cNvPicPr>
          <p:nvPr/>
        </p:nvPicPr>
        <p:blipFill>
          <a:blip r:embed="rId2"/>
          <a:stretch>
            <a:fillRect/>
          </a:stretch>
        </p:blipFill>
        <p:spPr>
          <a:xfrm>
            <a:off x="4779816" y="3429000"/>
            <a:ext cx="2994891" cy="3020129"/>
          </a:xfrm>
          <a:prstGeom prst="rect">
            <a:avLst/>
          </a:prstGeom>
        </p:spPr>
      </p:pic>
    </p:spTree>
    <p:extLst>
      <p:ext uri="{BB962C8B-B14F-4D97-AF65-F5344CB8AC3E}">
        <p14:creationId xmlns:p14="http://schemas.microsoft.com/office/powerpoint/2010/main" val="1780061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A72FCD-00E2-4A4C-B551-210D0F730CB4}"/>
              </a:ext>
            </a:extLst>
          </p:cNvPr>
          <p:cNvSpPr>
            <a:spLocks noGrp="1"/>
          </p:cNvSpPr>
          <p:nvPr>
            <p:ph type="title"/>
          </p:nvPr>
        </p:nvSpPr>
        <p:spPr/>
        <p:txBody>
          <a:bodyPr/>
          <a:lstStyle/>
          <a:p>
            <a:r>
              <a:rPr kumimoji="1" lang="en-US" altLang="ja-JP" dirty="0">
                <a:latin typeface="Courier New" panose="02070309020205020404" pitchFamily="49" charset="0"/>
                <a:cs typeface="Courier New" panose="02070309020205020404" pitchFamily="49" charset="0"/>
              </a:rPr>
              <a:t>What We </a:t>
            </a:r>
            <a:r>
              <a:rPr lang="en-US" altLang="ja-JP" dirty="0"/>
              <a:t>L</a:t>
            </a:r>
            <a:r>
              <a:rPr kumimoji="1" lang="en-US" altLang="ja-JP" dirty="0">
                <a:latin typeface="Courier New" panose="02070309020205020404" pitchFamily="49" charset="0"/>
                <a:cs typeface="Courier New" panose="02070309020205020404" pitchFamily="49" charset="0"/>
              </a:rPr>
              <a:t>earn </a:t>
            </a:r>
            <a:r>
              <a:rPr lang="en-US" altLang="ja-JP" dirty="0"/>
              <a:t>T</a:t>
            </a:r>
            <a:r>
              <a:rPr kumimoji="1" lang="en-US" altLang="ja-JP" dirty="0">
                <a:latin typeface="Courier New" panose="02070309020205020404" pitchFamily="49" charset="0"/>
                <a:cs typeface="Courier New" panose="02070309020205020404" pitchFamily="49" charset="0"/>
              </a:rPr>
              <a:t>oday</a:t>
            </a:r>
            <a:endParaRPr kumimoji="1" lang="ja-JP" altLang="en-US">
              <a:latin typeface="Courier New" panose="02070309020205020404" pitchFamily="49" charset="0"/>
              <a:cs typeface="Courier New" panose="02070309020205020404" pitchFamily="49" charset="0"/>
            </a:endParaRPr>
          </a:p>
        </p:txBody>
      </p:sp>
      <p:sp>
        <p:nvSpPr>
          <p:cNvPr id="3" name="コンテンツ プレースホルダー 2">
            <a:extLst>
              <a:ext uri="{FF2B5EF4-FFF2-40B4-BE49-F238E27FC236}">
                <a16:creationId xmlns:a16="http://schemas.microsoft.com/office/drawing/2014/main" id="{1DBA5315-28B2-5D48-8137-B6ED1C59D25C}"/>
              </a:ext>
            </a:extLst>
          </p:cNvPr>
          <p:cNvSpPr>
            <a:spLocks noGrp="1"/>
          </p:cNvSpPr>
          <p:nvPr>
            <p:ph idx="1"/>
          </p:nvPr>
        </p:nvSpPr>
        <p:spPr>
          <a:xfrm>
            <a:off x="838200" y="1735136"/>
            <a:ext cx="5059181" cy="4667250"/>
          </a:xfrm>
        </p:spPr>
        <p:txBody>
          <a:bodyPr>
            <a:normAutofit fontScale="92500" lnSpcReduction="10000"/>
          </a:bodyPr>
          <a:lstStyle/>
          <a:p>
            <a:r>
              <a:rPr lang="en-US" altLang="ja-JP" dirty="0">
                <a:latin typeface="Courier New" panose="02070309020205020404" pitchFamily="49" charset="0"/>
                <a:cs typeface="Courier New" panose="02070309020205020404" pitchFamily="49" charset="0"/>
              </a:rPr>
              <a:t>Analog Input and Output</a:t>
            </a:r>
          </a:p>
          <a:p>
            <a:pPr lvl="1"/>
            <a:r>
              <a:rPr lang="en-US" altLang="ja-JP" sz="2200" dirty="0">
                <a:latin typeface="Courier New" panose="02070309020205020404" pitchFamily="49" charset="0"/>
                <a:cs typeface="Courier New" panose="02070309020205020404" pitchFamily="49" charset="0"/>
              </a:rPr>
              <a:t>PWM output</a:t>
            </a:r>
          </a:p>
          <a:p>
            <a:pPr lvl="1"/>
            <a:r>
              <a:rPr lang="en-US" altLang="ja-JP" sz="2200" dirty="0" err="1"/>
              <a:t>aout</a:t>
            </a:r>
            <a:r>
              <a:rPr lang="en-US" altLang="ja-JP" sz="2200" dirty="0"/>
              <a:t> object</a:t>
            </a:r>
            <a:endParaRPr lang="en-US" altLang="ja-JP" sz="2600" dirty="0"/>
          </a:p>
          <a:p>
            <a:pPr lvl="1"/>
            <a:r>
              <a:rPr lang="en-US" altLang="ja-JP" sz="2200" dirty="0" err="1">
                <a:latin typeface="Courier New" panose="02070309020205020404" pitchFamily="49" charset="0"/>
                <a:cs typeface="Courier New" panose="02070309020205020404" pitchFamily="49" charset="0"/>
              </a:rPr>
              <a:t>ain</a:t>
            </a:r>
            <a:r>
              <a:rPr lang="en-US" altLang="ja-JP" sz="2200" dirty="0">
                <a:latin typeface="Courier New" panose="02070309020205020404" pitchFamily="49" charset="0"/>
                <a:cs typeface="Courier New" panose="02070309020205020404" pitchFamily="49" charset="0"/>
              </a:rPr>
              <a:t> object</a:t>
            </a:r>
          </a:p>
          <a:p>
            <a:pPr lvl="1"/>
            <a:r>
              <a:rPr lang="en-US" altLang="ja-JP" sz="2200" dirty="0">
                <a:latin typeface="Courier New" panose="02070309020205020404" pitchFamily="49" charset="0"/>
                <a:cs typeface="Courier New" panose="02070309020205020404" pitchFamily="49" charset="0"/>
              </a:rPr>
              <a:t>map object</a:t>
            </a:r>
          </a:p>
          <a:p>
            <a:pPr lvl="1"/>
            <a:r>
              <a:rPr lang="en-US" altLang="ja-JP" dirty="0"/>
              <a:t>voltage divider</a:t>
            </a:r>
          </a:p>
          <a:p>
            <a:pPr lvl="1"/>
            <a:endParaRPr lang="en-US" altLang="ja-JP" dirty="0"/>
          </a:p>
          <a:p>
            <a:r>
              <a:rPr lang="en-US" altLang="ja-JP" dirty="0"/>
              <a:t>Using an Analog Sensor as a switch</a:t>
            </a:r>
          </a:p>
          <a:p>
            <a:pPr lvl="1"/>
            <a:r>
              <a:rPr lang="en-US" altLang="ja-JP" dirty="0"/>
              <a:t>thresholding</a:t>
            </a:r>
          </a:p>
          <a:p>
            <a:pPr lvl="1"/>
            <a:r>
              <a:rPr lang="en-US" altLang="ja-JP" dirty="0"/>
              <a:t>triggering</a:t>
            </a:r>
          </a:p>
          <a:p>
            <a:pPr lvl="1"/>
            <a:endParaRPr lang="en-US" altLang="ja-JP" dirty="0"/>
          </a:p>
          <a:p>
            <a:r>
              <a:rPr lang="en-US" altLang="ja-JP" dirty="0" err="1"/>
              <a:t>Subpatch</a:t>
            </a:r>
            <a:endParaRPr lang="en-US" altLang="ja-JP" dirty="0"/>
          </a:p>
          <a:p>
            <a:endParaRPr lang="en-US" altLang="ja-JP" dirty="0">
              <a:latin typeface="Courier New" panose="02070309020205020404" pitchFamily="49" charset="0"/>
              <a:cs typeface="Courier New" panose="02070309020205020404" pitchFamily="49" charset="0"/>
            </a:endParaRPr>
          </a:p>
          <a:p>
            <a:pPr marL="457200" lvl="1" indent="0">
              <a:buNone/>
            </a:pPr>
            <a:endParaRPr lang="en-US" altLang="ja-JP" dirty="0">
              <a:latin typeface="Courier New" panose="02070309020205020404" pitchFamily="49" charset="0"/>
              <a:cs typeface="Courier New" panose="02070309020205020404" pitchFamily="49" charset="0"/>
            </a:endParaRPr>
          </a:p>
          <a:p>
            <a:pPr lvl="1"/>
            <a:endParaRPr lang="en-US" altLang="ja-JP" dirty="0">
              <a:latin typeface="Courier New" panose="02070309020205020404" pitchFamily="49" charset="0"/>
              <a:cs typeface="Courier New" panose="02070309020205020404" pitchFamily="49" charset="0"/>
            </a:endParaRPr>
          </a:p>
          <a:p>
            <a:pPr lvl="1"/>
            <a:endParaRPr lang="ja-JP" altLang="en-US">
              <a:latin typeface="Courier New" panose="02070309020205020404" pitchFamily="49" charset="0"/>
              <a:cs typeface="Courier New" panose="02070309020205020404" pitchFamily="49" charset="0"/>
            </a:endParaRPr>
          </a:p>
        </p:txBody>
      </p:sp>
      <p:sp>
        <p:nvSpPr>
          <p:cNvPr id="4" name="スライド番号プレースホルダー 3">
            <a:extLst>
              <a:ext uri="{FF2B5EF4-FFF2-40B4-BE49-F238E27FC236}">
                <a16:creationId xmlns:a16="http://schemas.microsoft.com/office/drawing/2014/main" id="{B06893A6-3C04-AA49-A5CE-319A8460F1A5}"/>
              </a:ext>
            </a:extLst>
          </p:cNvPr>
          <p:cNvSpPr>
            <a:spLocks noGrp="1"/>
          </p:cNvSpPr>
          <p:nvPr>
            <p:ph type="sldNum" sz="quarter" idx="12"/>
          </p:nvPr>
        </p:nvSpPr>
        <p:spPr/>
        <p:txBody>
          <a:bodyPr/>
          <a:lstStyle/>
          <a:p>
            <a:fld id="{D5DDEC14-9F2A-1C40-9F92-7E724392E266}" type="slidenum">
              <a:rPr kumimoji="1" lang="ja-JP" altLang="en-US" smtClean="0"/>
              <a:t>2</a:t>
            </a:fld>
            <a:endParaRPr kumimoji="1" lang="ja-JP" altLang="en-US"/>
          </a:p>
        </p:txBody>
      </p:sp>
      <p:sp>
        <p:nvSpPr>
          <p:cNvPr id="5" name="コンテンツ プレースホルダー 2">
            <a:extLst>
              <a:ext uri="{FF2B5EF4-FFF2-40B4-BE49-F238E27FC236}">
                <a16:creationId xmlns:a16="http://schemas.microsoft.com/office/drawing/2014/main" id="{56E78270-F2F9-C44D-94C5-9E35CA84DA61}"/>
              </a:ext>
            </a:extLst>
          </p:cNvPr>
          <p:cNvSpPr txBox="1">
            <a:spLocks/>
          </p:cNvSpPr>
          <p:nvPr/>
        </p:nvSpPr>
        <p:spPr>
          <a:xfrm>
            <a:off x="6294620" y="1825624"/>
            <a:ext cx="5412698"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1300" dirty="0"/>
          </a:p>
        </p:txBody>
      </p:sp>
      <p:sp>
        <p:nvSpPr>
          <p:cNvPr id="6" name="コンテンツ プレースホルダー 2">
            <a:extLst>
              <a:ext uri="{FF2B5EF4-FFF2-40B4-BE49-F238E27FC236}">
                <a16:creationId xmlns:a16="http://schemas.microsoft.com/office/drawing/2014/main" id="{80C95288-DD36-A54B-A1B0-96FFBEF0076B}"/>
              </a:ext>
            </a:extLst>
          </p:cNvPr>
          <p:cNvSpPr txBox="1">
            <a:spLocks/>
          </p:cNvSpPr>
          <p:nvPr/>
        </p:nvSpPr>
        <p:spPr>
          <a:xfrm>
            <a:off x="5882390" y="1735136"/>
            <a:ext cx="5059181"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Servomotor</a:t>
            </a:r>
          </a:p>
          <a:p>
            <a:endParaRPr lang="en-US" altLang="ja-JP" dirty="0"/>
          </a:p>
          <a:p>
            <a:r>
              <a:rPr lang="en-US" altLang="ja-JP" dirty="0"/>
              <a:t>Stepper Motor</a:t>
            </a:r>
          </a:p>
          <a:p>
            <a:endParaRPr lang="en-US" altLang="ja-JP" dirty="0"/>
          </a:p>
          <a:p>
            <a:r>
              <a:rPr lang="en-US" altLang="ja-JP" dirty="0"/>
              <a:t>Capacitive Sensing</a:t>
            </a:r>
          </a:p>
          <a:p>
            <a:endParaRPr lang="en-US" altLang="ja-JP" dirty="0"/>
          </a:p>
          <a:p>
            <a:r>
              <a:rPr lang="en-US" altLang="ja-JP" dirty="0"/>
              <a:t>Conductive Materials</a:t>
            </a:r>
            <a:endParaRPr lang="ja-JP" altLang="en-US"/>
          </a:p>
        </p:txBody>
      </p:sp>
    </p:spTree>
    <p:extLst>
      <p:ext uri="{BB962C8B-B14F-4D97-AF65-F5344CB8AC3E}">
        <p14:creationId xmlns:p14="http://schemas.microsoft.com/office/powerpoint/2010/main" val="38739326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Voltage Divider</a:t>
            </a:r>
            <a:endParaRPr kumimoji="1" lang="ja-JP" altLang="en-US"/>
          </a:p>
        </p:txBody>
      </p:sp>
      <p:sp>
        <p:nvSpPr>
          <p:cNvPr id="9" name="コンテンツ プレースホルダー 5"/>
          <p:cNvSpPr txBox="1">
            <a:spLocks/>
          </p:cNvSpPr>
          <p:nvPr/>
        </p:nvSpPr>
        <p:spPr>
          <a:xfrm>
            <a:off x="838200" y="1970792"/>
            <a:ext cx="9603275" cy="4406178"/>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marL="0" indent="0">
              <a:lnSpc>
                <a:spcPct val="90000"/>
              </a:lnSpc>
              <a:buNone/>
            </a:pPr>
            <a:endParaRPr lang="en-US" altLang="ja-JP" dirty="0">
              <a:latin typeface="Courier New" panose="02070309020205020404" pitchFamily="49" charset="0"/>
              <a:cs typeface="Courier New" panose="02070309020205020404" pitchFamily="49" charset="0"/>
            </a:endParaRPr>
          </a:p>
        </p:txBody>
      </p:sp>
      <p:sp>
        <p:nvSpPr>
          <p:cNvPr id="16" name="円弧 15">
            <a:extLst>
              <a:ext uri="{FF2B5EF4-FFF2-40B4-BE49-F238E27FC236}">
                <a16:creationId xmlns:a16="http://schemas.microsoft.com/office/drawing/2014/main" id="{EEFC1EBA-CD60-0643-BC73-1BA2F59E5FFC}"/>
              </a:ext>
            </a:extLst>
          </p:cNvPr>
          <p:cNvSpPr/>
          <p:nvPr/>
        </p:nvSpPr>
        <p:spPr>
          <a:xfrm rot="2570709">
            <a:off x="4676201" y="2664441"/>
            <a:ext cx="2699180" cy="2699616"/>
          </a:xfrm>
          <a:prstGeom prst="arc">
            <a:avLst>
              <a:gd name="adj1" fmla="val 5545554"/>
              <a:gd name="adj2" fmla="val 0"/>
            </a:avLst>
          </a:prstGeom>
          <a:ln w="479425"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CN" altLang="en-US"/>
          </a:p>
        </p:txBody>
      </p:sp>
      <p:cxnSp>
        <p:nvCxnSpPr>
          <p:cNvPr id="19" name="直線コネクタ 18">
            <a:extLst>
              <a:ext uri="{FF2B5EF4-FFF2-40B4-BE49-F238E27FC236}">
                <a16:creationId xmlns:a16="http://schemas.microsoft.com/office/drawing/2014/main" id="{D0BF5135-EB34-924D-820B-BF995DF12DAF}"/>
              </a:ext>
            </a:extLst>
          </p:cNvPr>
          <p:cNvCxnSpPr>
            <a:cxnSpLocks/>
          </p:cNvCxnSpPr>
          <p:nvPr/>
        </p:nvCxnSpPr>
        <p:spPr>
          <a:xfrm>
            <a:off x="4389120" y="512064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947E2E6D-632D-F14D-B832-31372354B12F}"/>
              </a:ext>
            </a:extLst>
          </p:cNvPr>
          <p:cNvCxnSpPr>
            <a:cxnSpLocks/>
          </p:cNvCxnSpPr>
          <p:nvPr/>
        </p:nvCxnSpPr>
        <p:spPr>
          <a:xfrm flipH="1">
            <a:off x="4118383" y="4878626"/>
            <a:ext cx="941675" cy="1043041"/>
          </a:xfrm>
          <a:prstGeom prst="line">
            <a:avLst/>
          </a:prstGeom>
          <a:ln w="209550" cap="rnd">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2A5B542B-51CA-7A42-AAB5-33FD33B400B3}"/>
              </a:ext>
            </a:extLst>
          </p:cNvPr>
          <p:cNvCxnSpPr>
            <a:cxnSpLocks/>
          </p:cNvCxnSpPr>
          <p:nvPr/>
        </p:nvCxnSpPr>
        <p:spPr>
          <a:xfrm>
            <a:off x="7045564" y="4828251"/>
            <a:ext cx="1148892" cy="1196971"/>
          </a:xfrm>
          <a:prstGeom prst="line">
            <a:avLst/>
          </a:prstGeom>
          <a:ln w="209550" cap="rnd">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6" name="円弧 25">
            <a:extLst>
              <a:ext uri="{FF2B5EF4-FFF2-40B4-BE49-F238E27FC236}">
                <a16:creationId xmlns:a16="http://schemas.microsoft.com/office/drawing/2014/main" id="{875F1821-06C3-9F4C-8784-B81A48ACF8A8}"/>
              </a:ext>
            </a:extLst>
          </p:cNvPr>
          <p:cNvSpPr/>
          <p:nvPr/>
        </p:nvSpPr>
        <p:spPr>
          <a:xfrm rot="2570709">
            <a:off x="5574558" y="3530847"/>
            <a:ext cx="991326" cy="993316"/>
          </a:xfrm>
          <a:prstGeom prst="arc">
            <a:avLst>
              <a:gd name="adj1" fmla="val 5545554"/>
              <a:gd name="adj2" fmla="val 5129334"/>
            </a:avLst>
          </a:prstGeom>
          <a:ln w="190500" cap="rnd">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CN" altLang="en-US"/>
          </a:p>
        </p:txBody>
      </p:sp>
      <p:cxnSp>
        <p:nvCxnSpPr>
          <p:cNvPr id="27" name="直線コネクタ 26">
            <a:extLst>
              <a:ext uri="{FF2B5EF4-FFF2-40B4-BE49-F238E27FC236}">
                <a16:creationId xmlns:a16="http://schemas.microsoft.com/office/drawing/2014/main" id="{DA6BB85B-5A2B-E544-B7DE-CAC89AF32FD1}"/>
              </a:ext>
            </a:extLst>
          </p:cNvPr>
          <p:cNvCxnSpPr>
            <a:cxnSpLocks/>
          </p:cNvCxnSpPr>
          <p:nvPr/>
        </p:nvCxnSpPr>
        <p:spPr>
          <a:xfrm flipH="1">
            <a:off x="6086534" y="4541805"/>
            <a:ext cx="1" cy="1543972"/>
          </a:xfrm>
          <a:prstGeom prst="line">
            <a:avLst/>
          </a:prstGeom>
          <a:ln w="209550" cap="rnd">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A8A18AF1-4FDD-ED46-A771-96B94B7409D7}"/>
              </a:ext>
            </a:extLst>
          </p:cNvPr>
          <p:cNvCxnSpPr>
            <a:cxnSpLocks/>
          </p:cNvCxnSpPr>
          <p:nvPr/>
        </p:nvCxnSpPr>
        <p:spPr>
          <a:xfrm>
            <a:off x="5107809" y="3042030"/>
            <a:ext cx="582045" cy="613074"/>
          </a:xfrm>
          <a:prstGeom prst="line">
            <a:avLst/>
          </a:prstGeom>
          <a:ln w="209550" cap="rnd">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0" name="円弧 29">
            <a:extLst>
              <a:ext uri="{FF2B5EF4-FFF2-40B4-BE49-F238E27FC236}">
                <a16:creationId xmlns:a16="http://schemas.microsoft.com/office/drawing/2014/main" id="{1FC1C616-9690-FC45-8582-75788F628D0A}"/>
              </a:ext>
            </a:extLst>
          </p:cNvPr>
          <p:cNvSpPr/>
          <p:nvPr/>
        </p:nvSpPr>
        <p:spPr>
          <a:xfrm rot="15731412">
            <a:off x="4148192" y="2100668"/>
            <a:ext cx="3356069" cy="3370506"/>
          </a:xfrm>
          <a:prstGeom prst="arc">
            <a:avLst/>
          </a:prstGeom>
          <a:ln w="98425">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CN" altLang="en-US"/>
          </a:p>
        </p:txBody>
      </p:sp>
      <p:sp>
        <p:nvSpPr>
          <p:cNvPr id="32" name="Rectangle 3">
            <a:extLst>
              <a:ext uri="{FF2B5EF4-FFF2-40B4-BE49-F238E27FC236}">
                <a16:creationId xmlns:a16="http://schemas.microsoft.com/office/drawing/2014/main" id="{BCA054D0-782B-4A47-B67E-D2644F6B32A5}"/>
              </a:ext>
            </a:extLst>
          </p:cNvPr>
          <p:cNvSpPr/>
          <p:nvPr/>
        </p:nvSpPr>
        <p:spPr>
          <a:xfrm>
            <a:off x="8042485" y="2887415"/>
            <a:ext cx="2813084" cy="369332"/>
          </a:xfrm>
          <a:prstGeom prst="rect">
            <a:avLst/>
          </a:prstGeom>
        </p:spPr>
        <p:txBody>
          <a:bodyPr wrap="square">
            <a:spAutoFit/>
          </a:bodyPr>
          <a:lstStyle/>
          <a:p>
            <a:r>
              <a:rPr lang="en-US" dirty="0">
                <a:latin typeface="Courier New" panose="02070309020205020404" pitchFamily="49" charset="0"/>
                <a:cs typeface="Courier New" panose="02070309020205020404" pitchFamily="49" charset="0"/>
              </a:rPr>
              <a:t>Resistive Material</a:t>
            </a:r>
          </a:p>
        </p:txBody>
      </p:sp>
      <p:sp>
        <p:nvSpPr>
          <p:cNvPr id="33" name="Rectangle 3">
            <a:extLst>
              <a:ext uri="{FF2B5EF4-FFF2-40B4-BE49-F238E27FC236}">
                <a16:creationId xmlns:a16="http://schemas.microsoft.com/office/drawing/2014/main" id="{D84ADDF2-35A0-3145-83BB-006B841CFDBF}"/>
              </a:ext>
            </a:extLst>
          </p:cNvPr>
          <p:cNvSpPr/>
          <p:nvPr/>
        </p:nvSpPr>
        <p:spPr>
          <a:xfrm>
            <a:off x="838200" y="1570913"/>
            <a:ext cx="7593275" cy="584775"/>
          </a:xfrm>
          <a:prstGeom prst="rect">
            <a:avLst/>
          </a:prstGeom>
        </p:spPr>
        <p:txBody>
          <a:bodyPr wrap="square">
            <a:spAutoFit/>
          </a:bodyPr>
          <a:lstStyle/>
          <a:p>
            <a:r>
              <a:rPr lang="en-US" sz="3200" dirty="0">
                <a:latin typeface="Courier New" panose="02070309020205020404" pitchFamily="49" charset="0"/>
                <a:cs typeface="Courier New" panose="02070309020205020404" pitchFamily="49" charset="0"/>
              </a:rPr>
              <a:t>What’s inside a potentiometer?</a:t>
            </a:r>
          </a:p>
        </p:txBody>
      </p:sp>
    </p:spTree>
    <p:extLst>
      <p:ext uri="{BB962C8B-B14F-4D97-AF65-F5344CB8AC3E}">
        <p14:creationId xmlns:p14="http://schemas.microsoft.com/office/powerpoint/2010/main" val="35421518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9115" y="3285302"/>
            <a:ext cx="4373142" cy="3289706"/>
          </a:xfrm>
          <a:prstGeom prst="rect">
            <a:avLst/>
          </a:prstGeom>
        </p:spPr>
      </p:pic>
      <p:sp>
        <p:nvSpPr>
          <p:cNvPr id="2" name="タイトル 1"/>
          <p:cNvSpPr>
            <a:spLocks noGrp="1"/>
          </p:cNvSpPr>
          <p:nvPr>
            <p:ph type="title"/>
          </p:nvPr>
        </p:nvSpPr>
        <p:spPr/>
        <p:txBody>
          <a:bodyPr>
            <a:normAutofit/>
          </a:bodyPr>
          <a:lstStyle/>
          <a:p>
            <a:r>
              <a:rPr kumimoji="1" lang="en-US" altLang="ja-JP" dirty="0"/>
              <a:t>Voltage Divider</a:t>
            </a:r>
            <a:endParaRPr kumimoji="1" lang="ja-JP" altLang="en-US"/>
          </a:p>
        </p:txBody>
      </p:sp>
      <p:sp>
        <p:nvSpPr>
          <p:cNvPr id="9" name="コンテンツ プレースホルダー 5"/>
          <p:cNvSpPr txBox="1">
            <a:spLocks/>
          </p:cNvSpPr>
          <p:nvPr/>
        </p:nvSpPr>
        <p:spPr>
          <a:xfrm>
            <a:off x="838200" y="2022319"/>
            <a:ext cx="9603275" cy="4406178"/>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Why do resisters change the input voltage to an analog input?</a:t>
            </a:r>
            <a:br>
              <a:rPr lang="en-US" altLang="ja-JP" dirty="0">
                <a:latin typeface="Courier New" panose="02070309020205020404" pitchFamily="49" charset="0"/>
                <a:cs typeface="Courier New" panose="02070309020205020404" pitchFamily="49" charset="0"/>
              </a:rPr>
            </a:b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According to Ohm’s law, </a:t>
            </a:r>
            <a:br>
              <a:rPr lang="en-US" altLang="ja-JP" dirty="0">
                <a:latin typeface="Courier New" panose="02070309020205020404" pitchFamily="49" charset="0"/>
                <a:cs typeface="Courier New" panose="02070309020205020404" pitchFamily="49" charset="0"/>
              </a:rPr>
            </a:b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     </a:t>
            </a:r>
            <a:r>
              <a:rPr lang="en-US" altLang="ja-JP" b="1" i="1" dirty="0" err="1">
                <a:latin typeface="Courier New" panose="02070309020205020404" pitchFamily="49" charset="0"/>
                <a:cs typeface="Courier New" panose="02070309020205020404" pitchFamily="49" charset="0"/>
              </a:rPr>
              <a:t>Vout</a:t>
            </a:r>
            <a:r>
              <a:rPr lang="en-US" altLang="ja-JP" dirty="0">
                <a:latin typeface="Courier New" panose="02070309020205020404" pitchFamily="49" charset="0"/>
                <a:cs typeface="Courier New" panose="02070309020205020404" pitchFamily="49" charset="0"/>
              </a:rPr>
              <a:t> = </a:t>
            </a:r>
            <a:r>
              <a:rPr lang="en-US" altLang="ja-JP" b="1" i="1" dirty="0">
                <a:latin typeface="Courier New" panose="02070309020205020404" pitchFamily="49" charset="0"/>
                <a:cs typeface="Courier New" panose="02070309020205020404" pitchFamily="49" charset="0"/>
              </a:rPr>
              <a:t>R2</a:t>
            </a:r>
            <a:r>
              <a:rPr lang="en-US" altLang="ja-JP" dirty="0">
                <a:latin typeface="Courier New" panose="02070309020205020404" pitchFamily="49" charset="0"/>
                <a:cs typeface="Courier New" panose="02070309020205020404" pitchFamily="49" charset="0"/>
              </a:rPr>
              <a:t> / (</a:t>
            </a:r>
            <a:r>
              <a:rPr lang="en-US" altLang="ja-JP" b="1" i="1" dirty="0">
                <a:latin typeface="Courier New" panose="02070309020205020404" pitchFamily="49" charset="0"/>
                <a:cs typeface="Courier New" panose="02070309020205020404" pitchFamily="49" charset="0"/>
              </a:rPr>
              <a:t>R1</a:t>
            </a:r>
            <a:r>
              <a:rPr lang="en-US" altLang="ja-JP" dirty="0">
                <a:latin typeface="Courier New" panose="02070309020205020404" pitchFamily="49" charset="0"/>
                <a:cs typeface="Courier New" panose="02070309020205020404" pitchFamily="49" charset="0"/>
              </a:rPr>
              <a:t> + </a:t>
            </a:r>
            <a:r>
              <a:rPr lang="en-US" altLang="ja-JP" b="1" i="1" dirty="0">
                <a:latin typeface="Courier New" panose="02070309020205020404" pitchFamily="49" charset="0"/>
                <a:cs typeface="Courier New" panose="02070309020205020404" pitchFamily="49" charset="0"/>
              </a:rPr>
              <a:t>R2</a:t>
            </a:r>
            <a:r>
              <a:rPr lang="en-US" altLang="ja-JP" dirty="0">
                <a:latin typeface="Courier New" panose="02070309020205020404" pitchFamily="49" charset="0"/>
                <a:cs typeface="Courier New" panose="02070309020205020404" pitchFamily="49" charset="0"/>
              </a:rPr>
              <a:t>) *  </a:t>
            </a:r>
            <a:r>
              <a:rPr lang="en-US" altLang="ja-JP" b="1" i="1" dirty="0">
                <a:latin typeface="Courier New" panose="02070309020205020404" pitchFamily="49" charset="0"/>
                <a:cs typeface="Courier New" panose="02070309020205020404" pitchFamily="49" charset="0"/>
              </a:rPr>
              <a:t>Vin</a:t>
            </a:r>
            <a:br>
              <a:rPr lang="en-US" altLang="ja-JP" dirty="0">
                <a:latin typeface="Courier New" panose="02070309020205020404" pitchFamily="49" charset="0"/>
                <a:cs typeface="Courier New" panose="02070309020205020404" pitchFamily="49" charset="0"/>
              </a:rPr>
            </a:b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Hence, if R1 and/or R2 changes, </a:t>
            </a:r>
            <a:r>
              <a:rPr lang="en-US" altLang="ja-JP" b="1" i="1" dirty="0" err="1">
                <a:latin typeface="Courier New" panose="02070309020205020404" pitchFamily="49" charset="0"/>
                <a:cs typeface="Courier New" panose="02070309020205020404" pitchFamily="49" charset="0"/>
              </a:rPr>
              <a:t>Vout</a:t>
            </a:r>
            <a:r>
              <a:rPr lang="en-US" altLang="ja-JP" dirty="0">
                <a:latin typeface="Courier New" panose="02070309020205020404" pitchFamily="49" charset="0"/>
                <a:cs typeface="Courier New" panose="02070309020205020404" pitchFamily="49" charset="0"/>
              </a:rPr>
              <a:t> also </a:t>
            </a: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changes. Many sensors are indeed resistors </a:t>
            </a: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of this kind.</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Calculate the </a:t>
            </a:r>
            <a:r>
              <a:rPr lang="en-US" altLang="ja-JP" dirty="0" err="1">
                <a:latin typeface="Courier New" panose="02070309020205020404" pitchFamily="49" charset="0"/>
                <a:cs typeface="Courier New" panose="02070309020205020404" pitchFamily="49" charset="0"/>
              </a:rPr>
              <a:t>Vout</a:t>
            </a:r>
            <a:r>
              <a:rPr lang="en-US" altLang="ja-JP" dirty="0">
                <a:latin typeface="Courier New" panose="02070309020205020404" pitchFamily="49" charset="0"/>
                <a:cs typeface="Courier New" panose="02070309020205020404" pitchFamily="49" charset="0"/>
              </a:rPr>
              <a:t> in the left figure. </a:t>
            </a:r>
          </a:p>
          <a:p>
            <a:pPr>
              <a:lnSpc>
                <a:spcPct val="90000"/>
              </a:lnSpc>
            </a:pPr>
            <a:endParaRPr lang="en-US" altLang="ja-JP" dirty="0">
              <a:latin typeface="Courier New" panose="02070309020205020404" pitchFamily="49" charset="0"/>
              <a:cs typeface="Courier New" panose="02070309020205020404" pitchFamily="49" charset="0"/>
            </a:endParaRPr>
          </a:p>
        </p:txBody>
      </p:sp>
      <p:cxnSp>
        <p:nvCxnSpPr>
          <p:cNvPr id="8" name="Straight Connector 7"/>
          <p:cNvCxnSpPr>
            <a:cxnSpLocks/>
          </p:cNvCxnSpPr>
          <p:nvPr/>
        </p:nvCxnSpPr>
        <p:spPr>
          <a:xfrm>
            <a:off x="8580514" y="6119416"/>
            <a:ext cx="2370344" cy="0"/>
          </a:xfrm>
          <a:prstGeom prst="line">
            <a:avLst/>
          </a:prstGeom>
          <a:ln w="79375">
            <a:prstDash val="sysDot"/>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421018" y="5654638"/>
            <a:ext cx="608057" cy="369332"/>
          </a:xfrm>
          <a:prstGeom prst="rect">
            <a:avLst/>
          </a:prstGeom>
          <a:noFill/>
        </p:spPr>
        <p:txBody>
          <a:bodyPr wrap="square" rtlCol="0">
            <a:spAutoFit/>
          </a:bodyPr>
          <a:lstStyle/>
          <a:p>
            <a:r>
              <a:rPr lang="en-US" dirty="0"/>
              <a:t>Vin</a:t>
            </a:r>
          </a:p>
        </p:txBody>
      </p:sp>
      <p:sp>
        <p:nvSpPr>
          <p:cNvPr id="11" name="TextBox 10"/>
          <p:cNvSpPr txBox="1"/>
          <p:nvPr/>
        </p:nvSpPr>
        <p:spPr>
          <a:xfrm>
            <a:off x="10952095" y="6428505"/>
            <a:ext cx="803410" cy="369332"/>
          </a:xfrm>
          <a:prstGeom prst="rect">
            <a:avLst/>
          </a:prstGeom>
          <a:noFill/>
        </p:spPr>
        <p:txBody>
          <a:bodyPr wrap="square" rtlCol="0">
            <a:spAutoFit/>
          </a:bodyPr>
          <a:lstStyle/>
          <a:p>
            <a:r>
              <a:rPr lang="en-US" dirty="0"/>
              <a:t>GND</a:t>
            </a:r>
          </a:p>
        </p:txBody>
      </p:sp>
      <p:sp>
        <p:nvSpPr>
          <p:cNvPr id="28" name="TextBox 27"/>
          <p:cNvSpPr txBox="1"/>
          <p:nvPr/>
        </p:nvSpPr>
        <p:spPr>
          <a:xfrm>
            <a:off x="9421018" y="4745489"/>
            <a:ext cx="689337" cy="369332"/>
          </a:xfrm>
          <a:prstGeom prst="rect">
            <a:avLst/>
          </a:prstGeom>
          <a:noFill/>
        </p:spPr>
        <p:txBody>
          <a:bodyPr wrap="square" rtlCol="0">
            <a:spAutoFit/>
          </a:bodyPr>
          <a:lstStyle/>
          <a:p>
            <a:r>
              <a:rPr lang="en-US" dirty="0" err="1"/>
              <a:t>Vout</a:t>
            </a:r>
            <a:endParaRPr lang="en-US" dirty="0"/>
          </a:p>
        </p:txBody>
      </p:sp>
    </p:spTree>
    <p:extLst>
      <p:ext uri="{BB962C8B-B14F-4D97-AF65-F5344CB8AC3E}">
        <p14:creationId xmlns:p14="http://schemas.microsoft.com/office/powerpoint/2010/main" val="3677075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20EAA6-3FB9-0E47-8097-9FB58D3A4370}"/>
              </a:ext>
            </a:extLst>
          </p:cNvPr>
          <p:cNvSpPr>
            <a:spLocks noGrp="1"/>
          </p:cNvSpPr>
          <p:nvPr>
            <p:ph type="title"/>
          </p:nvPr>
        </p:nvSpPr>
        <p:spPr/>
        <p:txBody>
          <a:bodyPr/>
          <a:lstStyle/>
          <a:p>
            <a:r>
              <a:rPr lang="en-US" altLang="ja-JP" dirty="0"/>
              <a:t>Voltage Divider</a:t>
            </a:r>
            <a:endParaRPr kumimoji="1" lang="ja-CN" altLang="en-US" dirty="0"/>
          </a:p>
        </p:txBody>
      </p:sp>
      <p:sp>
        <p:nvSpPr>
          <p:cNvPr id="3" name="コンテンツ プレースホルダー 2">
            <a:extLst>
              <a:ext uri="{FF2B5EF4-FFF2-40B4-BE49-F238E27FC236}">
                <a16:creationId xmlns:a16="http://schemas.microsoft.com/office/drawing/2014/main" id="{452C2C57-40B6-0445-A1B5-63E9DEBECD22}"/>
              </a:ext>
            </a:extLst>
          </p:cNvPr>
          <p:cNvSpPr>
            <a:spLocks noGrp="1"/>
          </p:cNvSpPr>
          <p:nvPr>
            <p:ph idx="1"/>
          </p:nvPr>
        </p:nvSpPr>
        <p:spPr/>
        <p:txBody>
          <a:bodyPr/>
          <a:lstStyle/>
          <a:p>
            <a:r>
              <a:rPr kumimoji="1" lang="en-US" altLang="ja-CN" sz="1800" dirty="0"/>
              <a:t>Many sensors are designed to be </a:t>
            </a:r>
            <a:r>
              <a:rPr lang="en-US" altLang="ja-CN" sz="1800" dirty="0"/>
              <a:t>used </a:t>
            </a:r>
            <a:r>
              <a:rPr kumimoji="1" lang="en-US" altLang="ja-CN" sz="1800" dirty="0"/>
              <a:t>in a voltage divider circuit or they may already have a built-in voltage divider inside.</a:t>
            </a:r>
          </a:p>
          <a:p>
            <a:endParaRPr lang="en-US" altLang="ja-CN" dirty="0"/>
          </a:p>
          <a:p>
            <a:endParaRPr kumimoji="1" lang="ja-CN" altLang="en-US" dirty="0"/>
          </a:p>
        </p:txBody>
      </p:sp>
      <p:sp>
        <p:nvSpPr>
          <p:cNvPr id="4" name="スライド番号プレースホルダー 3">
            <a:extLst>
              <a:ext uri="{FF2B5EF4-FFF2-40B4-BE49-F238E27FC236}">
                <a16:creationId xmlns:a16="http://schemas.microsoft.com/office/drawing/2014/main" id="{BFC44EB4-0D64-484C-885D-B9918283E463}"/>
              </a:ext>
            </a:extLst>
          </p:cNvPr>
          <p:cNvSpPr>
            <a:spLocks noGrp="1"/>
          </p:cNvSpPr>
          <p:nvPr>
            <p:ph type="sldNum" sz="quarter" idx="12"/>
          </p:nvPr>
        </p:nvSpPr>
        <p:spPr/>
        <p:txBody>
          <a:bodyPr/>
          <a:lstStyle/>
          <a:p>
            <a:fld id="{D5DDEC14-9F2A-1C40-9F92-7E724392E266}" type="slidenum">
              <a:rPr kumimoji="1" lang="ja-JP" altLang="en-US" smtClean="0"/>
              <a:t>22</a:t>
            </a:fld>
            <a:endParaRPr kumimoji="1" lang="ja-JP" altLang="en-US"/>
          </a:p>
        </p:txBody>
      </p:sp>
      <p:pic>
        <p:nvPicPr>
          <p:cNvPr id="5" name="図 4">
            <a:extLst>
              <a:ext uri="{FF2B5EF4-FFF2-40B4-BE49-F238E27FC236}">
                <a16:creationId xmlns:a16="http://schemas.microsoft.com/office/drawing/2014/main" id="{12B7F255-A494-6642-9D3C-37937E1F08E6}"/>
              </a:ext>
            </a:extLst>
          </p:cNvPr>
          <p:cNvPicPr>
            <a:picLocks noChangeAspect="1"/>
          </p:cNvPicPr>
          <p:nvPr/>
        </p:nvPicPr>
        <p:blipFill>
          <a:blip r:embed="rId2"/>
          <a:stretch>
            <a:fillRect/>
          </a:stretch>
        </p:blipFill>
        <p:spPr>
          <a:xfrm>
            <a:off x="878284" y="2897913"/>
            <a:ext cx="1854196" cy="1854196"/>
          </a:xfrm>
          <a:prstGeom prst="rect">
            <a:avLst/>
          </a:prstGeom>
        </p:spPr>
      </p:pic>
      <p:sp>
        <p:nvSpPr>
          <p:cNvPr id="6" name="Rectangle 3">
            <a:extLst>
              <a:ext uri="{FF2B5EF4-FFF2-40B4-BE49-F238E27FC236}">
                <a16:creationId xmlns:a16="http://schemas.microsoft.com/office/drawing/2014/main" id="{026BE298-9595-E441-BA93-3AD8CDBAAFE3}"/>
              </a:ext>
            </a:extLst>
          </p:cNvPr>
          <p:cNvSpPr/>
          <p:nvPr/>
        </p:nvSpPr>
        <p:spPr>
          <a:xfrm>
            <a:off x="620886" y="6224506"/>
            <a:ext cx="10950227" cy="400110"/>
          </a:xfrm>
          <a:prstGeom prst="rect">
            <a:avLst/>
          </a:prstGeom>
        </p:spPr>
        <p:txBody>
          <a:bodyPr wrap="square">
            <a:spAutoFit/>
          </a:bodyPr>
          <a:lstStyle/>
          <a:p>
            <a:r>
              <a:rPr lang="en-US" sz="1000" dirty="0">
                <a:latin typeface="Courier New" panose="02070309020205020404" pitchFamily="49" charset="0"/>
                <a:cs typeface="Courier New" panose="02070309020205020404" pitchFamily="49" charset="0"/>
              </a:rPr>
              <a:t>Images (L to R): </a:t>
            </a:r>
            <a:r>
              <a:rPr lang="en-US" sz="1000" dirty="0">
                <a:latin typeface="Courier New" panose="02070309020205020404" pitchFamily="49" charset="0"/>
                <a:cs typeface="Courier New" panose="02070309020205020404" pitchFamily="49" charset="0"/>
                <a:hlinkClick r:id="rId3"/>
              </a:rPr>
              <a:t>https://www.sparkfun.com/products/9088</a:t>
            </a:r>
            <a:r>
              <a:rPr lang="en-US" sz="1000" dirty="0">
                <a:latin typeface="Courier New" panose="02070309020205020404" pitchFamily="49" charset="0"/>
                <a:cs typeface="Courier New" panose="02070309020205020404" pitchFamily="49" charset="0"/>
              </a:rPr>
              <a:t>  </a:t>
            </a:r>
            <a:r>
              <a:rPr lang="en-US" altLang="ja-JP" sz="1000" dirty="0">
                <a:latin typeface="Courier New" panose="02070309020205020404" pitchFamily="49" charset="0"/>
                <a:cs typeface="Courier New" panose="02070309020205020404" pitchFamily="49" charset="0"/>
              </a:rPr>
              <a:t>(license: CC BY 2.0</a:t>
            </a:r>
            <a:r>
              <a:rPr lang="en-US" altLang="ja-CN" sz="1000" dirty="0">
                <a:latin typeface="Courier New" panose="02070309020205020404" pitchFamily="49" charset="0"/>
                <a:cs typeface="Courier New" panose="02070309020205020404" pitchFamily="49" charset="0"/>
              </a:rPr>
              <a:t>).,</a:t>
            </a:r>
            <a:r>
              <a:rPr lang="en-US" sz="1000" dirty="0">
                <a:latin typeface="Courier New" panose="02070309020205020404" pitchFamily="49" charset="0"/>
                <a:cs typeface="Courier New" panose="02070309020205020404" pitchFamily="49" charset="0"/>
              </a:rPr>
              <a:t> </a:t>
            </a:r>
            <a:r>
              <a:rPr lang="en-US" sz="1000" dirty="0">
                <a:latin typeface="Courier New" panose="02070309020205020404" pitchFamily="49" charset="0"/>
                <a:cs typeface="Courier New" panose="02070309020205020404" pitchFamily="49" charset="0"/>
                <a:hlinkClick r:id="rId4"/>
              </a:rPr>
              <a:t>https://www.sparkfun.com/products/10264</a:t>
            </a:r>
            <a:r>
              <a:rPr lang="en-US" sz="1000" dirty="0">
                <a:latin typeface="Courier New" panose="02070309020205020404" pitchFamily="49" charset="0"/>
                <a:cs typeface="Courier New" panose="02070309020205020404" pitchFamily="49" charset="0"/>
              </a:rPr>
              <a:t> </a:t>
            </a:r>
            <a:r>
              <a:rPr lang="en-US" altLang="ja-JP" sz="1000" dirty="0">
                <a:latin typeface="Courier New" panose="02070309020205020404" pitchFamily="49" charset="0"/>
                <a:cs typeface="Courier New" panose="02070309020205020404" pitchFamily="49" charset="0"/>
              </a:rPr>
              <a:t>(license: CC BY 2.0</a:t>
            </a:r>
            <a:r>
              <a:rPr lang="en-US" altLang="ja-CN" sz="1000" dirty="0">
                <a:latin typeface="Courier New" panose="02070309020205020404" pitchFamily="49" charset="0"/>
                <a:cs typeface="Courier New" panose="02070309020205020404" pitchFamily="49" charset="0"/>
              </a:rPr>
              <a:t>), </a:t>
            </a:r>
            <a:r>
              <a:rPr lang="en-US" altLang="ja-JP" sz="1000" dirty="0">
                <a:latin typeface="Courier New" panose="02070309020205020404" pitchFamily="49" charset="0"/>
                <a:cs typeface="Courier New" panose="02070309020205020404" pitchFamily="49" charset="0"/>
                <a:hlinkClick r:id="rId5"/>
              </a:rPr>
              <a:t>https://www.sparkfun.com/products/8713</a:t>
            </a:r>
            <a:r>
              <a:rPr lang="en-US" altLang="ja-JP" sz="1000" dirty="0">
                <a:latin typeface="Courier New" panose="02070309020205020404" pitchFamily="49" charset="0"/>
                <a:cs typeface="Courier New" panose="02070309020205020404" pitchFamily="49" charset="0"/>
              </a:rPr>
              <a:t>  (license: CC BY 2.0</a:t>
            </a:r>
            <a:r>
              <a:rPr lang="en-US" altLang="ja-CN" sz="1000" dirty="0">
                <a:latin typeface="Courier New" panose="02070309020205020404" pitchFamily="49" charset="0"/>
                <a:cs typeface="Courier New" panose="02070309020205020404" pitchFamily="49" charset="0"/>
              </a:rPr>
              <a:t>). </a:t>
            </a:r>
            <a:r>
              <a:rPr lang="en-US" altLang="ja-JP" sz="1000" dirty="0">
                <a:latin typeface="Courier New" panose="02070309020205020404" pitchFamily="49" charset="0"/>
                <a:cs typeface="Courier New" panose="02070309020205020404" pitchFamily="49" charset="0"/>
                <a:hlinkClick r:id="rId6"/>
              </a:rPr>
              <a:t>https://www.sparkfun.com/products/242</a:t>
            </a:r>
            <a:r>
              <a:rPr lang="en-US" altLang="ja-JP" sz="1000" dirty="0">
                <a:latin typeface="Courier New" panose="02070309020205020404" pitchFamily="49" charset="0"/>
                <a:cs typeface="Courier New" panose="02070309020205020404" pitchFamily="49" charset="0"/>
              </a:rPr>
              <a:t> </a:t>
            </a:r>
            <a:r>
              <a:rPr lang="en-US" altLang="ja-JP" sz="1000" dirty="0">
                <a:latin typeface="Courier New" panose="02070309020205020404" pitchFamily="49" charset="0"/>
                <a:cs typeface="Courier New" panose="02070309020205020404" pitchFamily="49" charset="0"/>
                <a:hlinkClick r:id="rId5"/>
              </a:rPr>
              <a:t>8713</a:t>
            </a:r>
            <a:r>
              <a:rPr lang="en-US" altLang="ja-JP" sz="1000" dirty="0">
                <a:latin typeface="Courier New" panose="02070309020205020404" pitchFamily="49" charset="0"/>
                <a:cs typeface="Courier New" panose="02070309020205020404" pitchFamily="49" charset="0"/>
              </a:rPr>
              <a:t>  (license: CC BY 2.0</a:t>
            </a:r>
            <a:r>
              <a:rPr lang="en-US" altLang="ja-CN" sz="1000" dirty="0">
                <a:latin typeface="Courier New" panose="02070309020205020404" pitchFamily="49" charset="0"/>
                <a:cs typeface="Courier New" panose="02070309020205020404" pitchFamily="49" charset="0"/>
              </a:rPr>
              <a:t>). </a:t>
            </a:r>
            <a:endParaRPr lang="en-US" sz="1000" dirty="0">
              <a:latin typeface="Courier New" panose="02070309020205020404" pitchFamily="49" charset="0"/>
              <a:cs typeface="Courier New" panose="02070309020205020404" pitchFamily="49" charset="0"/>
            </a:endParaRPr>
          </a:p>
        </p:txBody>
      </p:sp>
      <p:sp>
        <p:nvSpPr>
          <p:cNvPr id="7" name="Rectangle 3">
            <a:extLst>
              <a:ext uri="{FF2B5EF4-FFF2-40B4-BE49-F238E27FC236}">
                <a16:creationId xmlns:a16="http://schemas.microsoft.com/office/drawing/2014/main" id="{A5C6C9C4-4D8F-4141-9CC5-933DDDDAAB72}"/>
              </a:ext>
            </a:extLst>
          </p:cNvPr>
          <p:cNvSpPr/>
          <p:nvPr/>
        </p:nvSpPr>
        <p:spPr>
          <a:xfrm>
            <a:off x="1009321" y="5084167"/>
            <a:ext cx="1765300" cy="307777"/>
          </a:xfrm>
          <a:prstGeom prst="rect">
            <a:avLst/>
          </a:prstGeom>
        </p:spPr>
        <p:txBody>
          <a:bodyPr wrap="square">
            <a:spAutoFit/>
          </a:bodyPr>
          <a:lstStyle/>
          <a:p>
            <a:r>
              <a:rPr lang="en-US" sz="1400" dirty="0">
                <a:latin typeface="Courier New" panose="02070309020205020404" pitchFamily="49" charset="0"/>
                <a:cs typeface="Courier New" panose="02070309020205020404" pitchFamily="49" charset="0"/>
              </a:rPr>
              <a:t>photo resistor</a:t>
            </a:r>
          </a:p>
        </p:txBody>
      </p:sp>
      <p:pic>
        <p:nvPicPr>
          <p:cNvPr id="8" name="図 7">
            <a:extLst>
              <a:ext uri="{FF2B5EF4-FFF2-40B4-BE49-F238E27FC236}">
                <a16:creationId xmlns:a16="http://schemas.microsoft.com/office/drawing/2014/main" id="{74A52236-5961-894A-9F10-975DC1320E2B}"/>
              </a:ext>
            </a:extLst>
          </p:cNvPr>
          <p:cNvPicPr>
            <a:picLocks noChangeAspect="1"/>
          </p:cNvPicPr>
          <p:nvPr/>
        </p:nvPicPr>
        <p:blipFill>
          <a:blip r:embed="rId7"/>
          <a:stretch>
            <a:fillRect/>
          </a:stretch>
        </p:blipFill>
        <p:spPr>
          <a:xfrm>
            <a:off x="3106747" y="2647423"/>
            <a:ext cx="2369276" cy="2369276"/>
          </a:xfrm>
          <a:prstGeom prst="rect">
            <a:avLst/>
          </a:prstGeom>
        </p:spPr>
      </p:pic>
      <p:sp>
        <p:nvSpPr>
          <p:cNvPr id="9" name="Rectangle 3">
            <a:extLst>
              <a:ext uri="{FF2B5EF4-FFF2-40B4-BE49-F238E27FC236}">
                <a16:creationId xmlns:a16="http://schemas.microsoft.com/office/drawing/2014/main" id="{9ADC4FF6-7452-C84D-9865-FDC74A11C4D5}"/>
              </a:ext>
            </a:extLst>
          </p:cNvPr>
          <p:cNvSpPr/>
          <p:nvPr/>
        </p:nvSpPr>
        <p:spPr>
          <a:xfrm>
            <a:off x="3574324" y="5097570"/>
            <a:ext cx="1765300" cy="307777"/>
          </a:xfrm>
          <a:prstGeom prst="rect">
            <a:avLst/>
          </a:prstGeom>
        </p:spPr>
        <p:txBody>
          <a:bodyPr wrap="square">
            <a:spAutoFit/>
          </a:bodyPr>
          <a:lstStyle/>
          <a:p>
            <a:r>
              <a:rPr lang="en-US" sz="1400" dirty="0">
                <a:latin typeface="Courier New" panose="02070309020205020404" pitchFamily="49" charset="0"/>
                <a:cs typeface="Courier New" panose="02070309020205020404" pitchFamily="49" charset="0"/>
              </a:rPr>
              <a:t>flex sensor</a:t>
            </a:r>
          </a:p>
        </p:txBody>
      </p:sp>
      <p:pic>
        <p:nvPicPr>
          <p:cNvPr id="13" name="図 12">
            <a:extLst>
              <a:ext uri="{FF2B5EF4-FFF2-40B4-BE49-F238E27FC236}">
                <a16:creationId xmlns:a16="http://schemas.microsoft.com/office/drawing/2014/main" id="{1B59B281-FBAB-C146-97B6-D83AD2B50320}"/>
              </a:ext>
            </a:extLst>
          </p:cNvPr>
          <p:cNvPicPr>
            <a:picLocks noChangeAspect="1"/>
          </p:cNvPicPr>
          <p:nvPr/>
        </p:nvPicPr>
        <p:blipFill>
          <a:blip r:embed="rId8"/>
          <a:stretch>
            <a:fillRect/>
          </a:stretch>
        </p:blipFill>
        <p:spPr>
          <a:xfrm>
            <a:off x="5551511" y="2850188"/>
            <a:ext cx="2193059" cy="2193059"/>
          </a:xfrm>
          <a:prstGeom prst="rect">
            <a:avLst/>
          </a:prstGeom>
        </p:spPr>
      </p:pic>
      <p:sp>
        <p:nvSpPr>
          <p:cNvPr id="12" name="Rectangle 3">
            <a:extLst>
              <a:ext uri="{FF2B5EF4-FFF2-40B4-BE49-F238E27FC236}">
                <a16:creationId xmlns:a16="http://schemas.microsoft.com/office/drawing/2014/main" id="{B069D12D-5111-B24B-8D6D-5C44883C9C80}"/>
              </a:ext>
            </a:extLst>
          </p:cNvPr>
          <p:cNvSpPr/>
          <p:nvPr/>
        </p:nvSpPr>
        <p:spPr>
          <a:xfrm>
            <a:off x="5769720" y="5042080"/>
            <a:ext cx="1974850" cy="307777"/>
          </a:xfrm>
          <a:prstGeom prst="rect">
            <a:avLst/>
          </a:prstGeom>
        </p:spPr>
        <p:txBody>
          <a:bodyPr wrap="square">
            <a:spAutoFit/>
          </a:bodyPr>
          <a:lstStyle/>
          <a:p>
            <a:r>
              <a:rPr lang="en-US" sz="1400" dirty="0">
                <a:latin typeface="Courier New" panose="02070309020205020404" pitchFamily="49" charset="0"/>
                <a:cs typeface="Courier New" panose="02070309020205020404" pitchFamily="49" charset="0"/>
              </a:rPr>
              <a:t>pressure sensor</a:t>
            </a:r>
          </a:p>
        </p:txBody>
      </p:sp>
      <p:pic>
        <p:nvPicPr>
          <p:cNvPr id="10" name="図 9">
            <a:extLst>
              <a:ext uri="{FF2B5EF4-FFF2-40B4-BE49-F238E27FC236}">
                <a16:creationId xmlns:a16="http://schemas.microsoft.com/office/drawing/2014/main" id="{FD77D1BE-7586-DD4E-A477-CDBCA1171866}"/>
              </a:ext>
            </a:extLst>
          </p:cNvPr>
          <p:cNvPicPr>
            <a:picLocks noChangeAspect="1"/>
          </p:cNvPicPr>
          <p:nvPr/>
        </p:nvPicPr>
        <p:blipFill>
          <a:blip r:embed="rId9"/>
          <a:stretch>
            <a:fillRect/>
          </a:stretch>
        </p:blipFill>
        <p:spPr>
          <a:xfrm>
            <a:off x="8617250" y="2910234"/>
            <a:ext cx="2007199" cy="2007199"/>
          </a:xfrm>
          <a:prstGeom prst="rect">
            <a:avLst/>
          </a:prstGeom>
        </p:spPr>
      </p:pic>
      <p:sp>
        <p:nvSpPr>
          <p:cNvPr id="14" name="Rectangle 3">
            <a:extLst>
              <a:ext uri="{FF2B5EF4-FFF2-40B4-BE49-F238E27FC236}">
                <a16:creationId xmlns:a16="http://schemas.microsoft.com/office/drawing/2014/main" id="{86B0768F-046B-9249-83F3-A06EEC2B9E34}"/>
              </a:ext>
            </a:extLst>
          </p:cNvPr>
          <p:cNvSpPr/>
          <p:nvPr/>
        </p:nvSpPr>
        <p:spPr>
          <a:xfrm>
            <a:off x="8293067" y="5042080"/>
            <a:ext cx="3127992" cy="307777"/>
          </a:xfrm>
          <a:prstGeom prst="rect">
            <a:avLst/>
          </a:prstGeom>
        </p:spPr>
        <p:txBody>
          <a:bodyPr wrap="square">
            <a:spAutoFit/>
          </a:bodyPr>
          <a:lstStyle/>
          <a:p>
            <a:r>
              <a:rPr lang="en-US" sz="1400" dirty="0">
                <a:latin typeface="Courier New" panose="02070309020205020404" pitchFamily="49" charset="0"/>
                <a:cs typeface="Courier New" panose="02070309020205020404" pitchFamily="49" charset="0"/>
              </a:rPr>
              <a:t>infrared proximity sensor</a:t>
            </a:r>
          </a:p>
        </p:txBody>
      </p:sp>
    </p:spTree>
    <p:extLst>
      <p:ext uri="{BB962C8B-B14F-4D97-AF65-F5344CB8AC3E}">
        <p14:creationId xmlns:p14="http://schemas.microsoft.com/office/powerpoint/2010/main" val="26172005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20EAA6-3FB9-0E47-8097-9FB58D3A4370}"/>
              </a:ext>
            </a:extLst>
          </p:cNvPr>
          <p:cNvSpPr>
            <a:spLocks noGrp="1"/>
          </p:cNvSpPr>
          <p:nvPr>
            <p:ph type="title"/>
          </p:nvPr>
        </p:nvSpPr>
        <p:spPr/>
        <p:txBody>
          <a:bodyPr/>
          <a:lstStyle/>
          <a:p>
            <a:r>
              <a:rPr lang="en-US" altLang="ja-JP" dirty="0" err="1"/>
              <a:t>Ardestan</a:t>
            </a:r>
            <a:r>
              <a:rPr lang="en-US" altLang="ja-JP" dirty="0"/>
              <a:t>: Exercise 03</a:t>
            </a:r>
            <a:endParaRPr kumimoji="1" lang="ja-CN" altLang="en-US" dirty="0"/>
          </a:p>
        </p:txBody>
      </p:sp>
      <p:sp>
        <p:nvSpPr>
          <p:cNvPr id="3" name="コンテンツ プレースホルダー 2">
            <a:extLst>
              <a:ext uri="{FF2B5EF4-FFF2-40B4-BE49-F238E27FC236}">
                <a16:creationId xmlns:a16="http://schemas.microsoft.com/office/drawing/2014/main" id="{452C2C57-40B6-0445-A1B5-63E9DEBECD22}"/>
              </a:ext>
            </a:extLst>
          </p:cNvPr>
          <p:cNvSpPr>
            <a:spLocks noGrp="1"/>
          </p:cNvSpPr>
          <p:nvPr>
            <p:ph idx="1"/>
          </p:nvPr>
        </p:nvSpPr>
        <p:spPr/>
        <p:txBody>
          <a:bodyPr/>
          <a:lstStyle/>
          <a:p>
            <a:r>
              <a:rPr kumimoji="1" lang="en-US" altLang="ja-CN" dirty="0"/>
              <a:t>Create a circuit with a photo resistor as below</a:t>
            </a:r>
          </a:p>
          <a:p>
            <a:pPr lvl="1"/>
            <a:r>
              <a:rPr lang="en-US" altLang="ja-CN" sz="2000" dirty="0"/>
              <a:t>First, print out the analog input from the photo resistor to the serial output (the resistor in the circuit is 10kΩ)</a:t>
            </a:r>
          </a:p>
          <a:p>
            <a:pPr lvl="1"/>
            <a:r>
              <a:rPr kumimoji="1" lang="en-US" altLang="ja-CN" sz="2000" dirty="0"/>
              <a:t>Then, control the </a:t>
            </a:r>
            <a:r>
              <a:rPr lang="en-US" altLang="ja-CN" sz="2000" dirty="0"/>
              <a:t>brightness of the LED by the photo resistor.</a:t>
            </a:r>
          </a:p>
          <a:p>
            <a:pPr lvl="1"/>
            <a:endParaRPr kumimoji="1" lang="en-US" altLang="ja-CN" dirty="0"/>
          </a:p>
          <a:p>
            <a:endParaRPr lang="en-US" altLang="ja-CN" dirty="0"/>
          </a:p>
          <a:p>
            <a:endParaRPr kumimoji="1" lang="ja-CN" altLang="en-US" dirty="0"/>
          </a:p>
        </p:txBody>
      </p:sp>
      <p:sp>
        <p:nvSpPr>
          <p:cNvPr id="4" name="スライド番号プレースホルダー 3">
            <a:extLst>
              <a:ext uri="{FF2B5EF4-FFF2-40B4-BE49-F238E27FC236}">
                <a16:creationId xmlns:a16="http://schemas.microsoft.com/office/drawing/2014/main" id="{BFC44EB4-0D64-484C-885D-B9918283E463}"/>
              </a:ext>
            </a:extLst>
          </p:cNvPr>
          <p:cNvSpPr>
            <a:spLocks noGrp="1"/>
          </p:cNvSpPr>
          <p:nvPr>
            <p:ph type="sldNum" sz="quarter" idx="12"/>
          </p:nvPr>
        </p:nvSpPr>
        <p:spPr/>
        <p:txBody>
          <a:bodyPr/>
          <a:lstStyle/>
          <a:p>
            <a:fld id="{D5DDEC14-9F2A-1C40-9F92-7E724392E266}" type="slidenum">
              <a:rPr kumimoji="1" lang="ja-JP" altLang="en-US" smtClean="0"/>
              <a:t>23</a:t>
            </a:fld>
            <a:endParaRPr kumimoji="1" lang="ja-JP" altLang="en-US"/>
          </a:p>
        </p:txBody>
      </p:sp>
      <p:pic>
        <p:nvPicPr>
          <p:cNvPr id="11" name="図 10" descr="回路, 電子機器 が含まれている画像&#10;&#10;自動的に生成された説明">
            <a:extLst>
              <a:ext uri="{FF2B5EF4-FFF2-40B4-BE49-F238E27FC236}">
                <a16:creationId xmlns:a16="http://schemas.microsoft.com/office/drawing/2014/main" id="{C3960A16-D370-874F-9D61-16673E633D79}"/>
              </a:ext>
            </a:extLst>
          </p:cNvPr>
          <p:cNvPicPr>
            <a:picLocks noChangeAspect="1"/>
          </p:cNvPicPr>
          <p:nvPr/>
        </p:nvPicPr>
        <p:blipFill>
          <a:blip r:embed="rId2"/>
          <a:stretch>
            <a:fillRect/>
          </a:stretch>
        </p:blipFill>
        <p:spPr>
          <a:xfrm>
            <a:off x="3416300" y="3363912"/>
            <a:ext cx="5613400" cy="3175000"/>
          </a:xfrm>
          <a:prstGeom prst="rect">
            <a:avLst/>
          </a:prstGeom>
        </p:spPr>
      </p:pic>
    </p:spTree>
    <p:extLst>
      <p:ext uri="{BB962C8B-B14F-4D97-AF65-F5344CB8AC3E}">
        <p14:creationId xmlns:p14="http://schemas.microsoft.com/office/powerpoint/2010/main" val="316380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A72FCD-00E2-4A4C-B551-210D0F730CB4}"/>
              </a:ext>
            </a:extLst>
          </p:cNvPr>
          <p:cNvSpPr>
            <a:spLocks noGrp="1"/>
          </p:cNvSpPr>
          <p:nvPr>
            <p:ph type="title"/>
          </p:nvPr>
        </p:nvSpPr>
        <p:spPr/>
        <p:txBody>
          <a:bodyPr/>
          <a:lstStyle/>
          <a:p>
            <a:r>
              <a:rPr lang="en-US" altLang="ja-JP" dirty="0"/>
              <a:t>What We Learned So Far</a:t>
            </a:r>
            <a:endParaRPr kumimoji="1" lang="ja-JP" altLang="en-US">
              <a:latin typeface="Courier New" panose="02070309020205020404" pitchFamily="49" charset="0"/>
              <a:cs typeface="Courier New" panose="02070309020205020404" pitchFamily="49" charset="0"/>
            </a:endParaRPr>
          </a:p>
        </p:txBody>
      </p:sp>
      <p:sp>
        <p:nvSpPr>
          <p:cNvPr id="3" name="コンテンツ プレースホルダー 2">
            <a:extLst>
              <a:ext uri="{FF2B5EF4-FFF2-40B4-BE49-F238E27FC236}">
                <a16:creationId xmlns:a16="http://schemas.microsoft.com/office/drawing/2014/main" id="{1DBA5315-28B2-5D48-8137-B6ED1C59D25C}"/>
              </a:ext>
            </a:extLst>
          </p:cNvPr>
          <p:cNvSpPr>
            <a:spLocks noGrp="1"/>
          </p:cNvSpPr>
          <p:nvPr>
            <p:ph idx="1"/>
          </p:nvPr>
        </p:nvSpPr>
        <p:spPr>
          <a:xfrm>
            <a:off x="838200" y="1735136"/>
            <a:ext cx="5059181" cy="4667250"/>
          </a:xfrm>
        </p:spPr>
        <p:txBody>
          <a:bodyPr>
            <a:normAutofit fontScale="92500" lnSpcReduction="10000"/>
          </a:bodyPr>
          <a:lstStyle/>
          <a:p>
            <a:r>
              <a:rPr lang="en-US" altLang="ja-JP" dirty="0">
                <a:solidFill>
                  <a:srgbClr val="FF0000"/>
                </a:solidFill>
                <a:latin typeface="Courier New" panose="02070309020205020404" pitchFamily="49" charset="0"/>
                <a:cs typeface="Courier New" panose="02070309020205020404" pitchFamily="49" charset="0"/>
              </a:rPr>
              <a:t>Analog Input and Output</a:t>
            </a:r>
          </a:p>
          <a:p>
            <a:pPr lvl="1"/>
            <a:r>
              <a:rPr lang="en-US" altLang="ja-JP" sz="2200" dirty="0">
                <a:solidFill>
                  <a:srgbClr val="FF0000"/>
                </a:solidFill>
                <a:latin typeface="Courier New" panose="02070309020205020404" pitchFamily="49" charset="0"/>
                <a:cs typeface="Courier New" panose="02070309020205020404" pitchFamily="49" charset="0"/>
              </a:rPr>
              <a:t>PWM output</a:t>
            </a:r>
          </a:p>
          <a:p>
            <a:pPr lvl="1"/>
            <a:r>
              <a:rPr lang="en-US" altLang="ja-JP" sz="2200" dirty="0" err="1">
                <a:solidFill>
                  <a:srgbClr val="FF0000"/>
                </a:solidFill>
              </a:rPr>
              <a:t>aout</a:t>
            </a:r>
            <a:r>
              <a:rPr lang="en-US" altLang="ja-JP" sz="2200" dirty="0">
                <a:solidFill>
                  <a:srgbClr val="FF0000"/>
                </a:solidFill>
              </a:rPr>
              <a:t> object</a:t>
            </a:r>
            <a:endParaRPr lang="en-US" altLang="ja-JP" sz="2600" dirty="0">
              <a:solidFill>
                <a:srgbClr val="FF0000"/>
              </a:solidFill>
            </a:endParaRPr>
          </a:p>
          <a:p>
            <a:pPr lvl="1"/>
            <a:r>
              <a:rPr lang="en-US" altLang="ja-JP" sz="2200" dirty="0" err="1">
                <a:solidFill>
                  <a:srgbClr val="FF0000"/>
                </a:solidFill>
                <a:latin typeface="Courier New" panose="02070309020205020404" pitchFamily="49" charset="0"/>
                <a:cs typeface="Courier New" panose="02070309020205020404" pitchFamily="49" charset="0"/>
              </a:rPr>
              <a:t>ain</a:t>
            </a:r>
            <a:r>
              <a:rPr lang="en-US" altLang="ja-JP" sz="2200" dirty="0">
                <a:solidFill>
                  <a:srgbClr val="FF0000"/>
                </a:solidFill>
                <a:latin typeface="Courier New" panose="02070309020205020404" pitchFamily="49" charset="0"/>
                <a:cs typeface="Courier New" panose="02070309020205020404" pitchFamily="49" charset="0"/>
              </a:rPr>
              <a:t> object</a:t>
            </a:r>
          </a:p>
          <a:p>
            <a:pPr lvl="1"/>
            <a:r>
              <a:rPr lang="en-US" altLang="ja-JP" sz="2200" dirty="0">
                <a:solidFill>
                  <a:srgbClr val="FF0000"/>
                </a:solidFill>
                <a:latin typeface="Courier New" panose="02070309020205020404" pitchFamily="49" charset="0"/>
                <a:cs typeface="Courier New" panose="02070309020205020404" pitchFamily="49" charset="0"/>
              </a:rPr>
              <a:t>map object</a:t>
            </a:r>
          </a:p>
          <a:p>
            <a:pPr lvl="1"/>
            <a:r>
              <a:rPr lang="en-US" altLang="ja-JP" dirty="0">
                <a:solidFill>
                  <a:srgbClr val="FF0000"/>
                </a:solidFill>
              </a:rPr>
              <a:t>voltage divider</a:t>
            </a:r>
          </a:p>
          <a:p>
            <a:pPr lvl="1"/>
            <a:endParaRPr lang="en-US" altLang="ja-JP" dirty="0"/>
          </a:p>
          <a:p>
            <a:r>
              <a:rPr lang="en-US" altLang="ja-JP" dirty="0"/>
              <a:t>Using an Analog Sensor as a switch</a:t>
            </a:r>
          </a:p>
          <a:p>
            <a:pPr lvl="1"/>
            <a:r>
              <a:rPr lang="en-US" altLang="ja-JP" dirty="0"/>
              <a:t>thresholding</a:t>
            </a:r>
          </a:p>
          <a:p>
            <a:pPr lvl="1"/>
            <a:r>
              <a:rPr lang="en-US" altLang="ja-JP" dirty="0"/>
              <a:t>triggering</a:t>
            </a:r>
          </a:p>
          <a:p>
            <a:pPr lvl="1"/>
            <a:endParaRPr lang="en-US" altLang="ja-JP" dirty="0"/>
          </a:p>
          <a:p>
            <a:r>
              <a:rPr lang="en-US" altLang="ja-JP" dirty="0" err="1"/>
              <a:t>Subpatch</a:t>
            </a:r>
            <a:endParaRPr lang="en-US" altLang="ja-JP" dirty="0"/>
          </a:p>
          <a:p>
            <a:endParaRPr lang="en-US" altLang="ja-JP" dirty="0">
              <a:latin typeface="Courier New" panose="02070309020205020404" pitchFamily="49" charset="0"/>
              <a:cs typeface="Courier New" panose="02070309020205020404" pitchFamily="49" charset="0"/>
            </a:endParaRPr>
          </a:p>
          <a:p>
            <a:pPr marL="457200" lvl="1" indent="0">
              <a:buNone/>
            </a:pPr>
            <a:endParaRPr lang="en-US" altLang="ja-JP" dirty="0">
              <a:latin typeface="Courier New" panose="02070309020205020404" pitchFamily="49" charset="0"/>
              <a:cs typeface="Courier New" panose="02070309020205020404" pitchFamily="49" charset="0"/>
            </a:endParaRPr>
          </a:p>
          <a:p>
            <a:pPr lvl="1"/>
            <a:endParaRPr lang="en-US" altLang="ja-JP" dirty="0">
              <a:latin typeface="Courier New" panose="02070309020205020404" pitchFamily="49" charset="0"/>
              <a:cs typeface="Courier New" panose="02070309020205020404" pitchFamily="49" charset="0"/>
            </a:endParaRPr>
          </a:p>
          <a:p>
            <a:pPr lvl="1"/>
            <a:endParaRPr lang="ja-JP" altLang="en-US">
              <a:latin typeface="Courier New" panose="02070309020205020404" pitchFamily="49" charset="0"/>
              <a:cs typeface="Courier New" panose="02070309020205020404" pitchFamily="49" charset="0"/>
            </a:endParaRPr>
          </a:p>
        </p:txBody>
      </p:sp>
      <p:sp>
        <p:nvSpPr>
          <p:cNvPr id="4" name="スライド番号プレースホルダー 3">
            <a:extLst>
              <a:ext uri="{FF2B5EF4-FFF2-40B4-BE49-F238E27FC236}">
                <a16:creationId xmlns:a16="http://schemas.microsoft.com/office/drawing/2014/main" id="{B06893A6-3C04-AA49-A5CE-319A8460F1A5}"/>
              </a:ext>
            </a:extLst>
          </p:cNvPr>
          <p:cNvSpPr>
            <a:spLocks noGrp="1"/>
          </p:cNvSpPr>
          <p:nvPr>
            <p:ph type="sldNum" sz="quarter" idx="12"/>
          </p:nvPr>
        </p:nvSpPr>
        <p:spPr/>
        <p:txBody>
          <a:bodyPr/>
          <a:lstStyle/>
          <a:p>
            <a:fld id="{D5DDEC14-9F2A-1C40-9F92-7E724392E266}" type="slidenum">
              <a:rPr kumimoji="1" lang="ja-JP" altLang="en-US" smtClean="0"/>
              <a:t>24</a:t>
            </a:fld>
            <a:endParaRPr kumimoji="1" lang="ja-JP" altLang="en-US"/>
          </a:p>
        </p:txBody>
      </p:sp>
      <p:sp>
        <p:nvSpPr>
          <p:cNvPr id="5" name="コンテンツ プレースホルダー 2">
            <a:extLst>
              <a:ext uri="{FF2B5EF4-FFF2-40B4-BE49-F238E27FC236}">
                <a16:creationId xmlns:a16="http://schemas.microsoft.com/office/drawing/2014/main" id="{56E78270-F2F9-C44D-94C5-9E35CA84DA61}"/>
              </a:ext>
            </a:extLst>
          </p:cNvPr>
          <p:cNvSpPr txBox="1">
            <a:spLocks/>
          </p:cNvSpPr>
          <p:nvPr/>
        </p:nvSpPr>
        <p:spPr>
          <a:xfrm>
            <a:off x="6294620" y="1825624"/>
            <a:ext cx="5412698"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1300" dirty="0"/>
          </a:p>
        </p:txBody>
      </p:sp>
      <p:sp>
        <p:nvSpPr>
          <p:cNvPr id="6" name="コンテンツ プレースホルダー 2">
            <a:extLst>
              <a:ext uri="{FF2B5EF4-FFF2-40B4-BE49-F238E27FC236}">
                <a16:creationId xmlns:a16="http://schemas.microsoft.com/office/drawing/2014/main" id="{80C95288-DD36-A54B-A1B0-96FFBEF0076B}"/>
              </a:ext>
            </a:extLst>
          </p:cNvPr>
          <p:cNvSpPr txBox="1">
            <a:spLocks/>
          </p:cNvSpPr>
          <p:nvPr/>
        </p:nvSpPr>
        <p:spPr>
          <a:xfrm>
            <a:off x="5882390" y="1735136"/>
            <a:ext cx="5059181"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Servomotor</a:t>
            </a:r>
          </a:p>
          <a:p>
            <a:endParaRPr lang="en-US" altLang="ja-JP" dirty="0"/>
          </a:p>
          <a:p>
            <a:r>
              <a:rPr lang="en-US" altLang="ja-JP" dirty="0"/>
              <a:t>Stepper Motor</a:t>
            </a:r>
          </a:p>
          <a:p>
            <a:endParaRPr lang="en-US" altLang="ja-JP" dirty="0"/>
          </a:p>
          <a:p>
            <a:r>
              <a:rPr lang="en-US" altLang="ja-JP" dirty="0"/>
              <a:t>Capacitive Sensing</a:t>
            </a:r>
          </a:p>
          <a:p>
            <a:endParaRPr lang="en-US" altLang="ja-JP" dirty="0"/>
          </a:p>
          <a:p>
            <a:r>
              <a:rPr lang="en-US" altLang="ja-JP" dirty="0"/>
              <a:t>Conductive Materials</a:t>
            </a:r>
            <a:endParaRPr lang="ja-JP" altLang="en-US"/>
          </a:p>
        </p:txBody>
      </p:sp>
    </p:spTree>
    <p:extLst>
      <p:ext uri="{BB962C8B-B14F-4D97-AF65-F5344CB8AC3E}">
        <p14:creationId xmlns:p14="http://schemas.microsoft.com/office/powerpoint/2010/main" val="589499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A8019B-B98C-544F-89F2-07849CF12C14}"/>
              </a:ext>
            </a:extLst>
          </p:cNvPr>
          <p:cNvSpPr>
            <a:spLocks noGrp="1"/>
          </p:cNvSpPr>
          <p:nvPr>
            <p:ph type="ctrTitle"/>
          </p:nvPr>
        </p:nvSpPr>
        <p:spPr/>
        <p:txBody>
          <a:bodyPr>
            <a:normAutofit/>
          </a:bodyPr>
          <a:lstStyle/>
          <a:p>
            <a:r>
              <a:rPr lang="en-US" altLang="ja-JP" sz="2800" dirty="0"/>
              <a:t>Session 2.2: </a:t>
            </a:r>
            <a:br>
              <a:rPr lang="en-US" altLang="ja-JP" sz="2800" dirty="0"/>
            </a:br>
            <a:r>
              <a:rPr lang="en-US" altLang="ja-JP" sz="2800" dirty="0"/>
              <a:t>Using an Analog Sensor as a Switch</a:t>
            </a:r>
            <a:endParaRPr kumimoji="1" lang="ja-JP" altLang="en-US" sz="2800"/>
          </a:p>
        </p:txBody>
      </p:sp>
      <p:sp>
        <p:nvSpPr>
          <p:cNvPr id="3" name="字幕 2">
            <a:extLst>
              <a:ext uri="{FF2B5EF4-FFF2-40B4-BE49-F238E27FC236}">
                <a16:creationId xmlns:a16="http://schemas.microsoft.com/office/drawing/2014/main" id="{5B6D2FDC-8773-D945-B839-A577899352CA}"/>
              </a:ext>
            </a:extLst>
          </p:cNvPr>
          <p:cNvSpPr>
            <a:spLocks noGrp="1"/>
          </p:cNvSpPr>
          <p:nvPr>
            <p:ph type="subTitle"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2D377B3-4170-2842-8737-9C9D7862B1B2}"/>
              </a:ext>
            </a:extLst>
          </p:cNvPr>
          <p:cNvSpPr>
            <a:spLocks noGrp="1"/>
          </p:cNvSpPr>
          <p:nvPr>
            <p:ph type="sldNum" sz="quarter" idx="12"/>
          </p:nvPr>
        </p:nvSpPr>
        <p:spPr/>
        <p:txBody>
          <a:bodyPr/>
          <a:lstStyle/>
          <a:p>
            <a:fld id="{D5DDEC14-9F2A-1C40-9F92-7E724392E266}" type="slidenum">
              <a:rPr kumimoji="1" lang="ja-JP" altLang="en-US" smtClean="0"/>
              <a:t>25</a:t>
            </a:fld>
            <a:endParaRPr kumimoji="1" lang="ja-JP" altLang="en-US"/>
          </a:p>
        </p:txBody>
      </p:sp>
    </p:spTree>
    <p:extLst>
      <p:ext uri="{BB962C8B-B14F-4D97-AF65-F5344CB8AC3E}">
        <p14:creationId xmlns:p14="http://schemas.microsoft.com/office/powerpoint/2010/main" val="4537880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dirty="0"/>
              <a:t>Thresholding by the</a:t>
            </a:r>
            <a:r>
              <a:rPr kumimoji="1" lang="ja-JP" altLang="en-US" sz="4000"/>
              <a:t> </a:t>
            </a:r>
            <a:r>
              <a:rPr kumimoji="1" lang="en-US" altLang="ja-JP" sz="4000" dirty="0"/>
              <a:t>Input </a:t>
            </a:r>
            <a:r>
              <a:rPr lang="en-US" altLang="ja-JP" sz="4000" dirty="0"/>
              <a:t>V</a:t>
            </a:r>
            <a:r>
              <a:rPr kumimoji="1" lang="en-US" altLang="ja-JP" sz="4000" dirty="0"/>
              <a:t>alue</a:t>
            </a:r>
            <a:endParaRPr kumimoji="1" lang="ja-JP" altLang="en-US" sz="4000" dirty="0"/>
          </a:p>
        </p:txBody>
      </p:sp>
      <p:sp>
        <p:nvSpPr>
          <p:cNvPr id="9" name="コンテンツ プレースホルダー 5"/>
          <p:cNvSpPr txBox="1">
            <a:spLocks/>
          </p:cNvSpPr>
          <p:nvPr/>
        </p:nvSpPr>
        <p:spPr>
          <a:xfrm>
            <a:off x="838201" y="2015732"/>
            <a:ext cx="7170805" cy="3450613"/>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sz="2400" dirty="0">
                <a:latin typeface="Courier New" panose="02070309020205020404" pitchFamily="49" charset="0"/>
                <a:cs typeface="Courier New" panose="02070309020205020404" pitchFamily="49" charset="0"/>
              </a:rPr>
              <a:t>It is often useful to trigger some </a:t>
            </a:r>
            <a:br>
              <a:rPr lang="en-US" altLang="ja-JP" sz="2400" dirty="0">
                <a:latin typeface="Courier New" panose="02070309020205020404" pitchFamily="49" charset="0"/>
                <a:cs typeface="Courier New" panose="02070309020205020404" pitchFamily="49" charset="0"/>
              </a:rPr>
            </a:br>
            <a:r>
              <a:rPr lang="en-US" altLang="ja-JP" sz="2400" dirty="0">
                <a:latin typeface="Courier New" panose="02070309020205020404" pitchFamily="49" charset="0"/>
                <a:cs typeface="Courier New" panose="02070309020205020404" pitchFamily="49" charset="0"/>
              </a:rPr>
              <a:t>event when the analog input value</a:t>
            </a:r>
            <a:br>
              <a:rPr lang="en-US" altLang="ja-JP" sz="2400" dirty="0">
                <a:latin typeface="Courier New" panose="02070309020205020404" pitchFamily="49" charset="0"/>
                <a:cs typeface="Courier New" panose="02070309020205020404" pitchFamily="49" charset="0"/>
              </a:rPr>
            </a:br>
            <a:r>
              <a:rPr lang="en-US" altLang="ja-JP" sz="2400" dirty="0">
                <a:latin typeface="Courier New" panose="02070309020205020404" pitchFamily="49" charset="0"/>
                <a:cs typeface="Courier New" panose="02070309020205020404" pitchFamily="49" charset="0"/>
              </a:rPr>
              <a:t>go over a certain threshold.</a:t>
            </a:r>
          </a:p>
          <a:p>
            <a:pPr>
              <a:lnSpc>
                <a:spcPct val="90000"/>
              </a:lnSpc>
            </a:pPr>
            <a:endParaRPr lang="en-US" altLang="ja-JP" sz="2400" dirty="0">
              <a:latin typeface="Courier New" panose="02070309020205020404" pitchFamily="49" charset="0"/>
              <a:cs typeface="Courier New" panose="02070309020205020404" pitchFamily="49" charset="0"/>
            </a:endParaRPr>
          </a:p>
          <a:p>
            <a:pPr>
              <a:lnSpc>
                <a:spcPct val="90000"/>
              </a:lnSpc>
            </a:pPr>
            <a:r>
              <a:rPr lang="en-US" altLang="ja-JP" sz="2400" dirty="0">
                <a:latin typeface="Courier New" panose="02070309020205020404" pitchFamily="49" charset="0"/>
                <a:cs typeface="Courier New" panose="02070309020205020404" pitchFamily="49" charset="0"/>
              </a:rPr>
              <a:t>For instance, when we use a flexi sensor, we may want to detect the event that the sensor was bent to a certain degree and trigger some event, rather than continuously checking how much it is bent. </a:t>
            </a:r>
          </a:p>
        </p:txBody>
      </p:sp>
      <p:sp>
        <p:nvSpPr>
          <p:cNvPr id="4" name="Rectangle 3"/>
          <p:cNvSpPr/>
          <p:nvPr/>
        </p:nvSpPr>
        <p:spPr>
          <a:xfrm>
            <a:off x="838200" y="6185098"/>
            <a:ext cx="10515600" cy="307777"/>
          </a:xfrm>
          <a:prstGeom prst="rect">
            <a:avLst/>
          </a:prstGeom>
        </p:spPr>
        <p:txBody>
          <a:bodyPr wrap="square">
            <a:spAutoFit/>
          </a:bodyPr>
          <a:lstStyle/>
          <a:p>
            <a:r>
              <a:rPr lang="en-US" sz="1400" dirty="0">
                <a:latin typeface="Courier New" panose="02070309020205020404" pitchFamily="49" charset="0"/>
                <a:cs typeface="Courier New" panose="02070309020205020404" pitchFamily="49" charset="0"/>
              </a:rPr>
              <a:t>Image: </a:t>
            </a:r>
            <a:r>
              <a:rPr lang="en-US" sz="1400" dirty="0">
                <a:latin typeface="Courier New" panose="02070309020205020404" pitchFamily="49" charset="0"/>
                <a:cs typeface="Courier New" panose="02070309020205020404" pitchFamily="49" charset="0"/>
                <a:hlinkClick r:id="rId3"/>
              </a:rPr>
              <a:t>https://cdn.sparkfun.com//assets/parts/4/6/2/6/10264-01.jpg</a:t>
            </a:r>
            <a:r>
              <a:rPr lang="ja-JP" altLang="en-US" sz="1400" dirty="0">
                <a:latin typeface="Courier New" panose="02070309020205020404" pitchFamily="49" charset="0"/>
                <a:cs typeface="Courier New" panose="02070309020205020404" pitchFamily="49" charset="0"/>
              </a:rPr>
              <a:t>　</a:t>
            </a:r>
            <a:r>
              <a:rPr lang="en-US" altLang="ja-JP" sz="1400" dirty="0">
                <a:latin typeface="Courier New" panose="02070309020205020404" pitchFamily="49" charset="0"/>
                <a:cs typeface="Courier New" panose="02070309020205020404" pitchFamily="49" charset="0"/>
              </a:rPr>
              <a:t>(license: </a:t>
            </a:r>
            <a:r>
              <a:rPr lang="en-US" sz="1400" dirty="0">
                <a:latin typeface="Courier New" panose="02070309020205020404" pitchFamily="49" charset="0"/>
                <a:cs typeface="Courier New" panose="02070309020205020404" pitchFamily="49" charset="0"/>
                <a:hlinkClick r:id="rId4"/>
              </a:rPr>
              <a:t>CC BY-NC-SA 3.0</a:t>
            </a:r>
            <a:r>
              <a:rPr lang="en-US" sz="1400" dirty="0">
                <a:latin typeface="Courier New" panose="02070309020205020404" pitchFamily="49" charset="0"/>
                <a:cs typeface="Courier New" panose="02070309020205020404" pitchFamily="49" charset="0"/>
              </a:rPr>
              <a:t>).</a:t>
            </a:r>
          </a:p>
        </p:txBody>
      </p:sp>
      <p:pic>
        <p:nvPicPr>
          <p:cNvPr id="6" name="Picture 5"/>
          <p:cNvPicPr>
            <a:picLocks noChangeAspect="1"/>
          </p:cNvPicPr>
          <p:nvPr/>
        </p:nvPicPr>
        <p:blipFill>
          <a:blip r:embed="rId5"/>
          <a:stretch>
            <a:fillRect/>
          </a:stretch>
        </p:blipFill>
        <p:spPr>
          <a:xfrm>
            <a:off x="8009006" y="2015732"/>
            <a:ext cx="3650777" cy="3650777"/>
          </a:xfrm>
          <a:prstGeom prst="rect">
            <a:avLst/>
          </a:prstGeom>
        </p:spPr>
      </p:pic>
    </p:spTree>
    <p:extLst>
      <p:ext uri="{BB962C8B-B14F-4D97-AF65-F5344CB8AC3E}">
        <p14:creationId xmlns:p14="http://schemas.microsoft.com/office/powerpoint/2010/main" val="10102163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A4B569-8FAD-1B4E-B87A-B709139AE0A2}"/>
              </a:ext>
            </a:extLst>
          </p:cNvPr>
          <p:cNvSpPr>
            <a:spLocks noGrp="1"/>
          </p:cNvSpPr>
          <p:nvPr>
            <p:ph type="title"/>
          </p:nvPr>
        </p:nvSpPr>
        <p:spPr/>
        <p:txBody>
          <a:bodyPr>
            <a:normAutofit/>
          </a:bodyPr>
          <a:lstStyle/>
          <a:p>
            <a:r>
              <a:rPr lang="en-US" altLang="ja-JP" sz="4000" dirty="0"/>
              <a:t>Thresholding by the</a:t>
            </a:r>
            <a:r>
              <a:rPr lang="ja-JP" altLang="en-US" sz="4000"/>
              <a:t> </a:t>
            </a:r>
            <a:r>
              <a:rPr lang="en-US" altLang="ja-JP" sz="4000" dirty="0"/>
              <a:t>Input Value</a:t>
            </a:r>
            <a:endParaRPr kumimoji="1" lang="ja-CN" altLang="en-US" sz="4000" dirty="0"/>
          </a:p>
        </p:txBody>
      </p:sp>
      <p:sp>
        <p:nvSpPr>
          <p:cNvPr id="4" name="スライド番号プレースホルダー 3">
            <a:extLst>
              <a:ext uri="{FF2B5EF4-FFF2-40B4-BE49-F238E27FC236}">
                <a16:creationId xmlns:a16="http://schemas.microsoft.com/office/drawing/2014/main" id="{7A098F5D-93CE-5148-909D-FF2F89AAE353}"/>
              </a:ext>
            </a:extLst>
          </p:cNvPr>
          <p:cNvSpPr>
            <a:spLocks noGrp="1"/>
          </p:cNvSpPr>
          <p:nvPr>
            <p:ph type="sldNum" sz="quarter" idx="12"/>
          </p:nvPr>
        </p:nvSpPr>
        <p:spPr/>
        <p:txBody>
          <a:bodyPr/>
          <a:lstStyle/>
          <a:p>
            <a:fld id="{D5DDEC14-9F2A-1C40-9F92-7E724392E266}" type="slidenum">
              <a:rPr kumimoji="1" lang="ja-JP" altLang="en-US" smtClean="0"/>
              <a:t>27</a:t>
            </a:fld>
            <a:endParaRPr kumimoji="1" lang="ja-JP" altLang="en-US"/>
          </a:p>
        </p:txBody>
      </p:sp>
      <p:sp>
        <p:nvSpPr>
          <p:cNvPr id="8" name="コンテンツ プレースホルダー 7">
            <a:extLst>
              <a:ext uri="{FF2B5EF4-FFF2-40B4-BE49-F238E27FC236}">
                <a16:creationId xmlns:a16="http://schemas.microsoft.com/office/drawing/2014/main" id="{94B08D37-701B-9146-A2C9-27F68D2EA614}"/>
              </a:ext>
            </a:extLst>
          </p:cNvPr>
          <p:cNvSpPr>
            <a:spLocks noGrp="1"/>
          </p:cNvSpPr>
          <p:nvPr>
            <p:ph idx="1"/>
          </p:nvPr>
        </p:nvSpPr>
        <p:spPr>
          <a:xfrm>
            <a:off x="6620256" y="1825625"/>
            <a:ext cx="4733544" cy="4351338"/>
          </a:xfrm>
        </p:spPr>
        <p:txBody>
          <a:bodyPr/>
          <a:lstStyle/>
          <a:p>
            <a:r>
              <a:rPr lang="en-US" altLang="ja-CN" dirty="0"/>
              <a:t>A simple LED on/off program by the analog input.</a:t>
            </a:r>
            <a:endParaRPr lang="ja-CN" altLang="en-US" dirty="0"/>
          </a:p>
        </p:txBody>
      </p:sp>
      <p:pic>
        <p:nvPicPr>
          <p:cNvPr id="9" name="コンテンツ プレースホルダー 5" descr="スクリーンショット, 抽象 が含まれている画像&#10;&#10;自動的に生成された説明">
            <a:extLst>
              <a:ext uri="{FF2B5EF4-FFF2-40B4-BE49-F238E27FC236}">
                <a16:creationId xmlns:a16="http://schemas.microsoft.com/office/drawing/2014/main" id="{F28C3DD9-64A7-014C-BA96-16A51E0FB44A}"/>
              </a:ext>
            </a:extLst>
          </p:cNvPr>
          <p:cNvPicPr>
            <a:picLocks noChangeAspect="1"/>
          </p:cNvPicPr>
          <p:nvPr/>
        </p:nvPicPr>
        <p:blipFill>
          <a:blip r:embed="rId2"/>
          <a:stretch>
            <a:fillRect/>
          </a:stretch>
        </p:blipFill>
        <p:spPr>
          <a:xfrm>
            <a:off x="1173480" y="1825624"/>
            <a:ext cx="5421310" cy="4179789"/>
          </a:xfrm>
          <a:prstGeom prst="rect">
            <a:avLst/>
          </a:prstGeom>
        </p:spPr>
      </p:pic>
    </p:spTree>
    <p:extLst>
      <p:ext uri="{BB962C8B-B14F-4D97-AF65-F5344CB8AC3E}">
        <p14:creationId xmlns:p14="http://schemas.microsoft.com/office/powerpoint/2010/main" val="4017869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a:t>Triggering by the</a:t>
            </a:r>
            <a:r>
              <a:rPr lang="ja-JP" altLang="en-US" sz="4000"/>
              <a:t> </a:t>
            </a:r>
            <a:r>
              <a:rPr lang="en-US" altLang="ja-JP" sz="4000" dirty="0"/>
              <a:t>Input Value</a:t>
            </a:r>
            <a:endParaRPr kumimoji="1" lang="ja-JP" altLang="en-US" sz="4000" dirty="0"/>
          </a:p>
        </p:txBody>
      </p:sp>
      <p:sp>
        <p:nvSpPr>
          <p:cNvPr id="9" name="コンテンツ プレースホルダー 5"/>
          <p:cNvSpPr txBox="1">
            <a:spLocks/>
          </p:cNvSpPr>
          <p:nvPr/>
        </p:nvSpPr>
        <p:spPr>
          <a:xfrm>
            <a:off x="838200" y="2417916"/>
            <a:ext cx="6044185" cy="3450613"/>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sz="2400" dirty="0">
                <a:latin typeface="Courier New" panose="02070309020205020404" pitchFamily="49" charset="0"/>
                <a:cs typeface="Courier New" panose="02070309020205020404" pitchFamily="49" charset="0"/>
              </a:rPr>
              <a:t>We already know how to apply</a:t>
            </a:r>
            <a:br>
              <a:rPr lang="en-US" altLang="ja-JP" sz="2400" dirty="0">
                <a:latin typeface="Courier New" panose="02070309020205020404" pitchFamily="49" charset="0"/>
                <a:cs typeface="Courier New" panose="02070309020205020404" pitchFamily="49" charset="0"/>
              </a:rPr>
            </a:br>
            <a:r>
              <a:rPr lang="en-US" altLang="ja-JP" sz="2400" dirty="0">
                <a:latin typeface="Courier New" panose="02070309020205020404" pitchFamily="49" charset="0"/>
                <a:cs typeface="Courier New" panose="02070309020205020404" pitchFamily="49" charset="0"/>
              </a:rPr>
              <a:t>the time threshold to filter out unnecessary events (when we learned about contact bounces).</a:t>
            </a:r>
          </a:p>
          <a:p>
            <a:pPr>
              <a:lnSpc>
                <a:spcPct val="90000"/>
              </a:lnSpc>
            </a:pPr>
            <a:endParaRPr lang="en-US" altLang="ja-JP" sz="2400" dirty="0">
              <a:latin typeface="Courier New" panose="02070309020205020404" pitchFamily="49" charset="0"/>
              <a:cs typeface="Courier New" panose="02070309020205020404" pitchFamily="49" charset="0"/>
            </a:endParaRPr>
          </a:p>
          <a:p>
            <a:pPr>
              <a:lnSpc>
                <a:spcPct val="90000"/>
              </a:lnSpc>
            </a:pPr>
            <a:r>
              <a:rPr lang="en-US" altLang="ja-JP" sz="2400" dirty="0">
                <a:latin typeface="Courier New" panose="02070309020205020404" pitchFamily="49" charset="0"/>
                <a:cs typeface="Courier New" panose="02070309020205020404" pitchFamily="49" charset="0"/>
              </a:rPr>
              <a:t>How we can detect when the </a:t>
            </a:r>
            <a:br>
              <a:rPr lang="en-US" altLang="ja-JP" sz="2400" dirty="0">
                <a:latin typeface="Courier New" panose="02070309020205020404" pitchFamily="49" charset="0"/>
                <a:cs typeface="Courier New" panose="02070309020205020404" pitchFamily="49" charset="0"/>
              </a:rPr>
            </a:br>
            <a:r>
              <a:rPr lang="en-US" altLang="ja-JP" sz="2400" dirty="0">
                <a:latin typeface="Courier New" panose="02070309020205020404" pitchFamily="49" charset="0"/>
                <a:cs typeface="Courier New" panose="02070309020205020404" pitchFamily="49" charset="0"/>
              </a:rPr>
              <a:t>analog input value go over </a:t>
            </a:r>
            <a:br>
              <a:rPr lang="en-US" altLang="ja-JP" sz="2400" dirty="0">
                <a:latin typeface="Courier New" panose="02070309020205020404" pitchFamily="49" charset="0"/>
                <a:cs typeface="Courier New" panose="02070309020205020404" pitchFamily="49" charset="0"/>
              </a:rPr>
            </a:br>
            <a:r>
              <a:rPr lang="en-US" altLang="ja-JP" sz="2400" dirty="0">
                <a:latin typeface="Courier New" panose="02070309020205020404" pitchFamily="49" charset="0"/>
                <a:cs typeface="Courier New" panose="02070309020205020404" pitchFamily="49" charset="0"/>
              </a:rPr>
              <a:t>a certain threshold? (when the value goes up from the below to the above the threshold).</a:t>
            </a:r>
          </a:p>
        </p:txBody>
      </p:sp>
      <p:cxnSp>
        <p:nvCxnSpPr>
          <p:cNvPr id="5" name="Straight Connector 4"/>
          <p:cNvCxnSpPr/>
          <p:nvPr/>
        </p:nvCxnSpPr>
        <p:spPr>
          <a:xfrm>
            <a:off x="7228990" y="2776066"/>
            <a:ext cx="27921" cy="26315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7256911" y="5407583"/>
            <a:ext cx="30642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0321198" y="5250582"/>
            <a:ext cx="678391" cy="338554"/>
          </a:xfrm>
          <a:prstGeom prst="rect">
            <a:avLst/>
          </a:prstGeom>
        </p:spPr>
        <p:txBody>
          <a:bodyPr wrap="none">
            <a:spAutoFit/>
          </a:bodyPr>
          <a:lstStyle/>
          <a:p>
            <a:r>
              <a:rPr lang="en-US" sz="1600" b="1" dirty="0">
                <a:solidFill>
                  <a:srgbClr val="000000"/>
                </a:solidFill>
                <a:latin typeface="Courier New" panose="02070309020205020404" pitchFamily="49" charset="0"/>
                <a:cs typeface="Courier New" panose="02070309020205020404" pitchFamily="49" charset="0"/>
              </a:rPr>
              <a:t>time</a:t>
            </a:r>
            <a:endParaRPr lang="en-US" sz="1600" b="1" dirty="0">
              <a:latin typeface="Courier New" panose="02070309020205020404" pitchFamily="49" charset="0"/>
              <a:cs typeface="Courier New" panose="02070309020205020404" pitchFamily="49" charset="0"/>
            </a:endParaRPr>
          </a:p>
        </p:txBody>
      </p:sp>
      <p:sp>
        <p:nvSpPr>
          <p:cNvPr id="13" name="Rectangle 12"/>
          <p:cNvSpPr/>
          <p:nvPr/>
        </p:nvSpPr>
        <p:spPr>
          <a:xfrm>
            <a:off x="6548093" y="2417916"/>
            <a:ext cx="1665841" cy="338554"/>
          </a:xfrm>
          <a:prstGeom prst="rect">
            <a:avLst/>
          </a:prstGeom>
        </p:spPr>
        <p:txBody>
          <a:bodyPr wrap="none">
            <a:spAutoFit/>
          </a:bodyPr>
          <a:lstStyle/>
          <a:p>
            <a:r>
              <a:rPr lang="en-US" sz="1600" b="1" dirty="0">
                <a:solidFill>
                  <a:srgbClr val="000000"/>
                </a:solidFill>
                <a:latin typeface="Courier New" panose="02070309020205020404" pitchFamily="49" charset="0"/>
                <a:cs typeface="Courier New" panose="02070309020205020404" pitchFamily="49" charset="0"/>
              </a:rPr>
              <a:t>analog input</a:t>
            </a:r>
            <a:endParaRPr lang="en-US" sz="1600" b="1" dirty="0">
              <a:latin typeface="Courier New" panose="02070309020205020404" pitchFamily="49" charset="0"/>
              <a:cs typeface="Courier New" panose="02070309020205020404" pitchFamily="49" charset="0"/>
            </a:endParaRPr>
          </a:p>
        </p:txBody>
      </p:sp>
      <p:cxnSp>
        <p:nvCxnSpPr>
          <p:cNvPr id="14" name="Straight Connector 13"/>
          <p:cNvCxnSpPr/>
          <p:nvPr/>
        </p:nvCxnSpPr>
        <p:spPr>
          <a:xfrm flipH="1">
            <a:off x="7242950" y="3675341"/>
            <a:ext cx="3064287"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6" name="Freeform 15"/>
          <p:cNvSpPr/>
          <p:nvPr/>
        </p:nvSpPr>
        <p:spPr>
          <a:xfrm>
            <a:off x="7284833" y="2776066"/>
            <a:ext cx="3071266" cy="2631516"/>
          </a:xfrm>
          <a:custGeom>
            <a:avLst/>
            <a:gdLst>
              <a:gd name="connsiteX0" fmla="*/ 0 w 2882803"/>
              <a:gd name="connsiteY0" fmla="*/ 1961423 h 1961423"/>
              <a:gd name="connsiteX1" fmla="*/ 628214 w 2882803"/>
              <a:gd name="connsiteY1" fmla="*/ 111682 h 1961423"/>
              <a:gd name="connsiteX2" fmla="*/ 1340190 w 2882803"/>
              <a:gd name="connsiteY2" fmla="*/ 1821820 h 1961423"/>
              <a:gd name="connsiteX3" fmla="*/ 2121967 w 2882803"/>
              <a:gd name="connsiteY3" fmla="*/ 593313 h 1961423"/>
              <a:gd name="connsiteX4" fmla="*/ 2512855 w 2882803"/>
              <a:gd name="connsiteY4" fmla="*/ 809698 h 1961423"/>
              <a:gd name="connsiteX5" fmla="*/ 2750181 w 2882803"/>
              <a:gd name="connsiteY5" fmla="*/ 572373 h 1961423"/>
              <a:gd name="connsiteX6" fmla="*/ 2882803 w 2882803"/>
              <a:gd name="connsiteY6" fmla="*/ 0 h 196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2803" h="1961423">
                <a:moveTo>
                  <a:pt x="0" y="1961423"/>
                </a:moveTo>
                <a:cubicBezTo>
                  <a:pt x="202424" y="1048186"/>
                  <a:pt x="404849" y="134949"/>
                  <a:pt x="628214" y="111682"/>
                </a:cubicBezTo>
                <a:cubicBezTo>
                  <a:pt x="851579" y="88415"/>
                  <a:pt x="1091231" y="1741548"/>
                  <a:pt x="1340190" y="1821820"/>
                </a:cubicBezTo>
                <a:cubicBezTo>
                  <a:pt x="1589149" y="1902092"/>
                  <a:pt x="1926523" y="762000"/>
                  <a:pt x="2121967" y="593313"/>
                </a:cubicBezTo>
                <a:cubicBezTo>
                  <a:pt x="2317411" y="424626"/>
                  <a:pt x="2408153" y="813188"/>
                  <a:pt x="2512855" y="809698"/>
                </a:cubicBezTo>
                <a:cubicBezTo>
                  <a:pt x="2617557" y="806208"/>
                  <a:pt x="2688523" y="707323"/>
                  <a:pt x="2750181" y="572373"/>
                </a:cubicBezTo>
                <a:cubicBezTo>
                  <a:pt x="2811839" y="437423"/>
                  <a:pt x="2882803" y="0"/>
                  <a:pt x="2882803"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H="1" flipV="1">
            <a:off x="7661243" y="3772427"/>
            <a:ext cx="831155" cy="18167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8995900" y="3860008"/>
            <a:ext cx="453649" cy="17291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9391053" y="3772427"/>
            <a:ext cx="740546" cy="18167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201070" y="5689882"/>
            <a:ext cx="4257897" cy="338554"/>
          </a:xfrm>
          <a:prstGeom prst="rect">
            <a:avLst/>
          </a:prstGeom>
        </p:spPr>
        <p:txBody>
          <a:bodyPr wrap="none">
            <a:spAutoFit/>
          </a:bodyPr>
          <a:lstStyle/>
          <a:p>
            <a:r>
              <a:rPr lang="en-US" sz="1600" dirty="0">
                <a:latin typeface="Courier New" panose="02070309020205020404" pitchFamily="49" charset="0"/>
                <a:cs typeface="Courier New" panose="02070309020205020404" pitchFamily="49" charset="0"/>
              </a:rPr>
              <a:t>we want to detect these crossings</a:t>
            </a:r>
          </a:p>
        </p:txBody>
      </p:sp>
      <p:sp>
        <p:nvSpPr>
          <p:cNvPr id="31" name="Rectangle 30"/>
          <p:cNvSpPr/>
          <p:nvPr/>
        </p:nvSpPr>
        <p:spPr>
          <a:xfrm>
            <a:off x="10322629" y="3481964"/>
            <a:ext cx="1951175" cy="276999"/>
          </a:xfrm>
          <a:prstGeom prst="rect">
            <a:avLst/>
          </a:prstGeom>
        </p:spPr>
        <p:txBody>
          <a:bodyPr wrap="none">
            <a:spAutoFit/>
          </a:bodyPr>
          <a:lstStyle/>
          <a:p>
            <a:r>
              <a:rPr lang="en-US" sz="1200" dirty="0">
                <a:latin typeface="Courier New" panose="02070309020205020404" pitchFamily="49" charset="0"/>
                <a:cs typeface="Courier New" panose="02070309020205020404" pitchFamily="49" charset="0"/>
              </a:rPr>
              <a:t>the threshold value</a:t>
            </a:r>
          </a:p>
        </p:txBody>
      </p:sp>
      <p:sp>
        <p:nvSpPr>
          <p:cNvPr id="32" name="Oval 31"/>
          <p:cNvSpPr/>
          <p:nvPr/>
        </p:nvSpPr>
        <p:spPr>
          <a:xfrm>
            <a:off x="7527929" y="3570149"/>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9391053" y="3577710"/>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0060518" y="3555899"/>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直線矢印コネクタ 5">
            <a:extLst>
              <a:ext uri="{FF2B5EF4-FFF2-40B4-BE49-F238E27FC236}">
                <a16:creationId xmlns:a16="http://schemas.microsoft.com/office/drawing/2014/main" id="{AC0257B8-64B7-A244-B27C-50A874BFA42B}"/>
              </a:ext>
            </a:extLst>
          </p:cNvPr>
          <p:cNvCxnSpPr>
            <a:cxnSpLocks/>
          </p:cNvCxnSpPr>
          <p:nvPr/>
        </p:nvCxnSpPr>
        <p:spPr>
          <a:xfrm flipV="1">
            <a:off x="7405141" y="3429000"/>
            <a:ext cx="122788" cy="4310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3739637B-0226-B147-8648-DC171203AAB5}"/>
              </a:ext>
            </a:extLst>
          </p:cNvPr>
          <p:cNvCxnSpPr>
            <a:cxnSpLocks/>
          </p:cNvCxnSpPr>
          <p:nvPr/>
        </p:nvCxnSpPr>
        <p:spPr>
          <a:xfrm flipV="1">
            <a:off x="9231299" y="3432253"/>
            <a:ext cx="122788" cy="4310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B598D9FE-6794-804C-A458-E0E6937E4EB9}"/>
              </a:ext>
            </a:extLst>
          </p:cNvPr>
          <p:cNvCxnSpPr>
            <a:cxnSpLocks/>
          </p:cNvCxnSpPr>
          <p:nvPr/>
        </p:nvCxnSpPr>
        <p:spPr>
          <a:xfrm flipV="1">
            <a:off x="9967614" y="3463738"/>
            <a:ext cx="122788" cy="4310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04082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a:t>Triggering by the</a:t>
            </a:r>
            <a:r>
              <a:rPr lang="ja-JP" altLang="en-US" sz="4000"/>
              <a:t> </a:t>
            </a:r>
            <a:r>
              <a:rPr lang="en-US" altLang="ja-JP" sz="4000" dirty="0"/>
              <a:t>Input Value</a:t>
            </a:r>
            <a:endParaRPr kumimoji="1" lang="ja-JP" altLang="en-US" sz="4000" dirty="0"/>
          </a:p>
        </p:txBody>
      </p:sp>
      <p:sp>
        <p:nvSpPr>
          <p:cNvPr id="9" name="コンテンツ プレースホルダー 5"/>
          <p:cNvSpPr txBox="1">
            <a:spLocks/>
          </p:cNvSpPr>
          <p:nvPr/>
        </p:nvSpPr>
        <p:spPr>
          <a:xfrm>
            <a:off x="838200" y="2417916"/>
            <a:ext cx="6044185" cy="34506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sz="2400" dirty="0">
                <a:latin typeface="Courier New" panose="02070309020205020404" pitchFamily="49" charset="0"/>
                <a:cs typeface="Courier New" panose="02070309020205020404" pitchFamily="49" charset="0"/>
              </a:rPr>
              <a:t>What does it mean ‘the value goes up from the below to the above the threshold’?</a:t>
            </a:r>
          </a:p>
          <a:p>
            <a:pPr>
              <a:lnSpc>
                <a:spcPct val="90000"/>
              </a:lnSpc>
            </a:pPr>
            <a:endParaRPr lang="en-US" altLang="ja-JP" sz="2400" dirty="0">
              <a:latin typeface="Courier New" panose="02070309020205020404" pitchFamily="49" charset="0"/>
              <a:cs typeface="Courier New" panose="02070309020205020404" pitchFamily="49" charset="0"/>
            </a:endParaRPr>
          </a:p>
          <a:p>
            <a:pPr>
              <a:lnSpc>
                <a:spcPct val="90000"/>
              </a:lnSpc>
            </a:pPr>
            <a:r>
              <a:rPr lang="en-US" altLang="ja-JP" sz="2400" dirty="0">
                <a:latin typeface="Courier New" panose="02070309020205020404" pitchFamily="49" charset="0"/>
                <a:cs typeface="Courier New" panose="02070309020205020404" pitchFamily="49" charset="0"/>
              </a:rPr>
              <a:t>It means that the previous value was lower or equal to the threshold value and the new value is greater than the the threshold value. </a:t>
            </a:r>
          </a:p>
        </p:txBody>
      </p:sp>
      <p:cxnSp>
        <p:nvCxnSpPr>
          <p:cNvPr id="5" name="Straight Connector 4"/>
          <p:cNvCxnSpPr/>
          <p:nvPr/>
        </p:nvCxnSpPr>
        <p:spPr>
          <a:xfrm>
            <a:off x="7228990" y="2776066"/>
            <a:ext cx="27921" cy="26315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7256911" y="5407583"/>
            <a:ext cx="30642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0321198" y="5250582"/>
            <a:ext cx="678391" cy="338554"/>
          </a:xfrm>
          <a:prstGeom prst="rect">
            <a:avLst/>
          </a:prstGeom>
        </p:spPr>
        <p:txBody>
          <a:bodyPr wrap="none">
            <a:spAutoFit/>
          </a:bodyPr>
          <a:lstStyle/>
          <a:p>
            <a:r>
              <a:rPr lang="en-US" sz="1600" b="1" dirty="0">
                <a:solidFill>
                  <a:srgbClr val="000000"/>
                </a:solidFill>
                <a:latin typeface="Courier New" panose="02070309020205020404" pitchFamily="49" charset="0"/>
                <a:cs typeface="Courier New" panose="02070309020205020404" pitchFamily="49" charset="0"/>
              </a:rPr>
              <a:t>time</a:t>
            </a:r>
            <a:endParaRPr lang="en-US" sz="1600" b="1" dirty="0">
              <a:latin typeface="Courier New" panose="02070309020205020404" pitchFamily="49" charset="0"/>
              <a:cs typeface="Courier New" panose="02070309020205020404" pitchFamily="49" charset="0"/>
            </a:endParaRPr>
          </a:p>
        </p:txBody>
      </p:sp>
      <p:sp>
        <p:nvSpPr>
          <p:cNvPr id="13" name="Rectangle 12"/>
          <p:cNvSpPr/>
          <p:nvPr/>
        </p:nvSpPr>
        <p:spPr>
          <a:xfrm>
            <a:off x="6548093" y="2417916"/>
            <a:ext cx="1665841" cy="338554"/>
          </a:xfrm>
          <a:prstGeom prst="rect">
            <a:avLst/>
          </a:prstGeom>
        </p:spPr>
        <p:txBody>
          <a:bodyPr wrap="none">
            <a:spAutoFit/>
          </a:bodyPr>
          <a:lstStyle/>
          <a:p>
            <a:r>
              <a:rPr lang="en-US" sz="1600" b="1" dirty="0">
                <a:solidFill>
                  <a:srgbClr val="000000"/>
                </a:solidFill>
                <a:latin typeface="Courier New" panose="02070309020205020404" pitchFamily="49" charset="0"/>
                <a:cs typeface="Courier New" panose="02070309020205020404" pitchFamily="49" charset="0"/>
              </a:rPr>
              <a:t>analog input</a:t>
            </a:r>
            <a:endParaRPr lang="en-US" sz="1600" b="1" dirty="0">
              <a:latin typeface="Courier New" panose="02070309020205020404" pitchFamily="49" charset="0"/>
              <a:cs typeface="Courier New" panose="02070309020205020404" pitchFamily="49" charset="0"/>
            </a:endParaRPr>
          </a:p>
        </p:txBody>
      </p:sp>
      <p:cxnSp>
        <p:nvCxnSpPr>
          <p:cNvPr id="14" name="Straight Connector 13"/>
          <p:cNvCxnSpPr/>
          <p:nvPr/>
        </p:nvCxnSpPr>
        <p:spPr>
          <a:xfrm flipH="1">
            <a:off x="7242950" y="3675341"/>
            <a:ext cx="3064287"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6" name="Freeform 15"/>
          <p:cNvSpPr/>
          <p:nvPr/>
        </p:nvSpPr>
        <p:spPr>
          <a:xfrm>
            <a:off x="7284833" y="2776066"/>
            <a:ext cx="3071266" cy="2631516"/>
          </a:xfrm>
          <a:custGeom>
            <a:avLst/>
            <a:gdLst>
              <a:gd name="connsiteX0" fmla="*/ 0 w 2882803"/>
              <a:gd name="connsiteY0" fmla="*/ 1961423 h 1961423"/>
              <a:gd name="connsiteX1" fmla="*/ 628214 w 2882803"/>
              <a:gd name="connsiteY1" fmla="*/ 111682 h 1961423"/>
              <a:gd name="connsiteX2" fmla="*/ 1340190 w 2882803"/>
              <a:gd name="connsiteY2" fmla="*/ 1821820 h 1961423"/>
              <a:gd name="connsiteX3" fmla="*/ 2121967 w 2882803"/>
              <a:gd name="connsiteY3" fmla="*/ 593313 h 1961423"/>
              <a:gd name="connsiteX4" fmla="*/ 2512855 w 2882803"/>
              <a:gd name="connsiteY4" fmla="*/ 809698 h 1961423"/>
              <a:gd name="connsiteX5" fmla="*/ 2750181 w 2882803"/>
              <a:gd name="connsiteY5" fmla="*/ 572373 h 1961423"/>
              <a:gd name="connsiteX6" fmla="*/ 2882803 w 2882803"/>
              <a:gd name="connsiteY6" fmla="*/ 0 h 196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2803" h="1961423">
                <a:moveTo>
                  <a:pt x="0" y="1961423"/>
                </a:moveTo>
                <a:cubicBezTo>
                  <a:pt x="202424" y="1048186"/>
                  <a:pt x="404849" y="134949"/>
                  <a:pt x="628214" y="111682"/>
                </a:cubicBezTo>
                <a:cubicBezTo>
                  <a:pt x="851579" y="88415"/>
                  <a:pt x="1091231" y="1741548"/>
                  <a:pt x="1340190" y="1821820"/>
                </a:cubicBezTo>
                <a:cubicBezTo>
                  <a:pt x="1589149" y="1902092"/>
                  <a:pt x="1926523" y="762000"/>
                  <a:pt x="2121967" y="593313"/>
                </a:cubicBezTo>
                <a:cubicBezTo>
                  <a:pt x="2317411" y="424626"/>
                  <a:pt x="2408153" y="813188"/>
                  <a:pt x="2512855" y="809698"/>
                </a:cubicBezTo>
                <a:cubicBezTo>
                  <a:pt x="2617557" y="806208"/>
                  <a:pt x="2688523" y="707323"/>
                  <a:pt x="2750181" y="572373"/>
                </a:cubicBezTo>
                <a:cubicBezTo>
                  <a:pt x="2811839" y="437423"/>
                  <a:pt x="2882803" y="0"/>
                  <a:pt x="2882803"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H="1" flipV="1">
            <a:off x="7661243" y="3772427"/>
            <a:ext cx="831155" cy="18167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8995900" y="3860008"/>
            <a:ext cx="453649" cy="17291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9391053" y="3772427"/>
            <a:ext cx="740546" cy="18167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201070" y="5689882"/>
            <a:ext cx="4257897" cy="338554"/>
          </a:xfrm>
          <a:prstGeom prst="rect">
            <a:avLst/>
          </a:prstGeom>
        </p:spPr>
        <p:txBody>
          <a:bodyPr wrap="none">
            <a:spAutoFit/>
          </a:bodyPr>
          <a:lstStyle/>
          <a:p>
            <a:r>
              <a:rPr lang="en-US" sz="1600" dirty="0">
                <a:latin typeface="Courier New" panose="02070309020205020404" pitchFamily="49" charset="0"/>
                <a:cs typeface="Courier New" panose="02070309020205020404" pitchFamily="49" charset="0"/>
              </a:rPr>
              <a:t>we want to detect these crossings</a:t>
            </a:r>
          </a:p>
        </p:txBody>
      </p:sp>
      <p:sp>
        <p:nvSpPr>
          <p:cNvPr id="31" name="Rectangle 30"/>
          <p:cNvSpPr/>
          <p:nvPr/>
        </p:nvSpPr>
        <p:spPr>
          <a:xfrm>
            <a:off x="10322629" y="3481964"/>
            <a:ext cx="1951175" cy="276999"/>
          </a:xfrm>
          <a:prstGeom prst="rect">
            <a:avLst/>
          </a:prstGeom>
        </p:spPr>
        <p:txBody>
          <a:bodyPr wrap="none">
            <a:spAutoFit/>
          </a:bodyPr>
          <a:lstStyle/>
          <a:p>
            <a:r>
              <a:rPr lang="en-US" sz="1200" dirty="0">
                <a:latin typeface="Courier New" panose="02070309020205020404" pitchFamily="49" charset="0"/>
                <a:cs typeface="Courier New" panose="02070309020205020404" pitchFamily="49" charset="0"/>
              </a:rPr>
              <a:t>the threshold value</a:t>
            </a:r>
          </a:p>
        </p:txBody>
      </p:sp>
      <p:sp>
        <p:nvSpPr>
          <p:cNvPr id="32" name="Oval 31"/>
          <p:cNvSpPr/>
          <p:nvPr/>
        </p:nvSpPr>
        <p:spPr>
          <a:xfrm>
            <a:off x="7527929" y="3570149"/>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9391053" y="3577710"/>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0060518" y="3555899"/>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直線矢印コネクタ 5">
            <a:extLst>
              <a:ext uri="{FF2B5EF4-FFF2-40B4-BE49-F238E27FC236}">
                <a16:creationId xmlns:a16="http://schemas.microsoft.com/office/drawing/2014/main" id="{AC0257B8-64B7-A244-B27C-50A874BFA42B}"/>
              </a:ext>
            </a:extLst>
          </p:cNvPr>
          <p:cNvCxnSpPr>
            <a:cxnSpLocks/>
          </p:cNvCxnSpPr>
          <p:nvPr/>
        </p:nvCxnSpPr>
        <p:spPr>
          <a:xfrm flipV="1">
            <a:off x="7405141" y="3429000"/>
            <a:ext cx="122788" cy="4310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3739637B-0226-B147-8648-DC171203AAB5}"/>
              </a:ext>
            </a:extLst>
          </p:cNvPr>
          <p:cNvCxnSpPr>
            <a:cxnSpLocks/>
          </p:cNvCxnSpPr>
          <p:nvPr/>
        </p:nvCxnSpPr>
        <p:spPr>
          <a:xfrm flipV="1">
            <a:off x="9231299" y="3432253"/>
            <a:ext cx="122788" cy="4310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B598D9FE-6794-804C-A458-E0E6937E4EB9}"/>
              </a:ext>
            </a:extLst>
          </p:cNvPr>
          <p:cNvCxnSpPr>
            <a:cxnSpLocks/>
          </p:cNvCxnSpPr>
          <p:nvPr/>
        </p:nvCxnSpPr>
        <p:spPr>
          <a:xfrm flipV="1">
            <a:off x="9967614" y="3463738"/>
            <a:ext cx="122788" cy="4310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5354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A8019B-B98C-544F-89F2-07849CF12C14}"/>
              </a:ext>
            </a:extLst>
          </p:cNvPr>
          <p:cNvSpPr>
            <a:spLocks noGrp="1"/>
          </p:cNvSpPr>
          <p:nvPr>
            <p:ph type="ctrTitle"/>
          </p:nvPr>
        </p:nvSpPr>
        <p:spPr/>
        <p:txBody>
          <a:bodyPr>
            <a:normAutofit/>
          </a:bodyPr>
          <a:lstStyle/>
          <a:p>
            <a:r>
              <a:rPr lang="en-US" altLang="ja-JP" sz="2800" dirty="0"/>
              <a:t>Session 2.1: </a:t>
            </a:r>
            <a:br>
              <a:rPr lang="en-US" altLang="ja-JP" sz="2800" dirty="0"/>
            </a:br>
            <a:r>
              <a:rPr lang="en-US" altLang="ja-JP" sz="2800" dirty="0"/>
              <a:t>Analog Input and Output</a:t>
            </a:r>
            <a:endParaRPr kumimoji="1" lang="ja-JP" altLang="en-US" sz="2800"/>
          </a:p>
        </p:txBody>
      </p:sp>
      <p:sp>
        <p:nvSpPr>
          <p:cNvPr id="3" name="字幕 2">
            <a:extLst>
              <a:ext uri="{FF2B5EF4-FFF2-40B4-BE49-F238E27FC236}">
                <a16:creationId xmlns:a16="http://schemas.microsoft.com/office/drawing/2014/main" id="{5B6D2FDC-8773-D945-B839-A577899352CA}"/>
              </a:ext>
            </a:extLst>
          </p:cNvPr>
          <p:cNvSpPr>
            <a:spLocks noGrp="1"/>
          </p:cNvSpPr>
          <p:nvPr>
            <p:ph type="subTitle"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2D377B3-4170-2842-8737-9C9D7862B1B2}"/>
              </a:ext>
            </a:extLst>
          </p:cNvPr>
          <p:cNvSpPr>
            <a:spLocks noGrp="1"/>
          </p:cNvSpPr>
          <p:nvPr>
            <p:ph type="sldNum" sz="quarter" idx="12"/>
          </p:nvPr>
        </p:nvSpPr>
        <p:spPr/>
        <p:txBody>
          <a:bodyPr/>
          <a:lstStyle/>
          <a:p>
            <a:fld id="{D5DDEC14-9F2A-1C40-9F92-7E724392E266}" type="slidenum">
              <a:rPr kumimoji="1" lang="ja-JP" altLang="en-US" smtClean="0"/>
              <a:t>3</a:t>
            </a:fld>
            <a:endParaRPr kumimoji="1" lang="ja-JP" altLang="en-US"/>
          </a:p>
        </p:txBody>
      </p:sp>
    </p:spTree>
    <p:extLst>
      <p:ext uri="{BB962C8B-B14F-4D97-AF65-F5344CB8AC3E}">
        <p14:creationId xmlns:p14="http://schemas.microsoft.com/office/powerpoint/2010/main" val="70343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a:t>Triggering by the Input Value</a:t>
            </a:r>
            <a:endParaRPr kumimoji="1" lang="ja-JP" altLang="en-US" sz="4000" dirty="0"/>
          </a:p>
        </p:txBody>
      </p:sp>
      <p:sp>
        <p:nvSpPr>
          <p:cNvPr id="9" name="コンテンツ プレースホルダー 5"/>
          <p:cNvSpPr txBox="1">
            <a:spLocks/>
          </p:cNvSpPr>
          <p:nvPr/>
        </p:nvSpPr>
        <p:spPr>
          <a:xfrm>
            <a:off x="838201" y="1690688"/>
            <a:ext cx="7226507" cy="499922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Use the program on the left to detect when the analog input crossed the threshold value. </a:t>
            </a:r>
          </a:p>
        </p:txBody>
      </p:sp>
      <p:cxnSp>
        <p:nvCxnSpPr>
          <p:cNvPr id="10" name="Straight Connector 4">
            <a:extLst>
              <a:ext uri="{FF2B5EF4-FFF2-40B4-BE49-F238E27FC236}">
                <a16:creationId xmlns:a16="http://schemas.microsoft.com/office/drawing/2014/main" id="{517376D5-50C9-E44B-A7CE-358BF3C3C04A}"/>
              </a:ext>
            </a:extLst>
          </p:cNvPr>
          <p:cNvCxnSpPr/>
          <p:nvPr/>
        </p:nvCxnSpPr>
        <p:spPr>
          <a:xfrm>
            <a:off x="1728942" y="3016251"/>
            <a:ext cx="27921" cy="26315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9">
            <a:extLst>
              <a:ext uri="{FF2B5EF4-FFF2-40B4-BE49-F238E27FC236}">
                <a16:creationId xmlns:a16="http://schemas.microsoft.com/office/drawing/2014/main" id="{E4A65661-40AC-984C-A9BB-82E46684D694}"/>
              </a:ext>
            </a:extLst>
          </p:cNvPr>
          <p:cNvCxnSpPr/>
          <p:nvPr/>
        </p:nvCxnSpPr>
        <p:spPr>
          <a:xfrm flipH="1">
            <a:off x="1756863" y="5647768"/>
            <a:ext cx="30642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747681C-E305-1147-924E-7F956925837A}"/>
              </a:ext>
            </a:extLst>
          </p:cNvPr>
          <p:cNvSpPr/>
          <p:nvPr/>
        </p:nvSpPr>
        <p:spPr>
          <a:xfrm>
            <a:off x="4821150" y="5490767"/>
            <a:ext cx="678391" cy="338554"/>
          </a:xfrm>
          <a:prstGeom prst="rect">
            <a:avLst/>
          </a:prstGeom>
        </p:spPr>
        <p:txBody>
          <a:bodyPr wrap="none">
            <a:spAutoFit/>
          </a:bodyPr>
          <a:lstStyle/>
          <a:p>
            <a:r>
              <a:rPr lang="en-US" sz="1600" b="1" dirty="0">
                <a:solidFill>
                  <a:srgbClr val="000000"/>
                </a:solidFill>
                <a:latin typeface="Courier New" panose="02070309020205020404" pitchFamily="49" charset="0"/>
                <a:cs typeface="Courier New" panose="02070309020205020404" pitchFamily="49" charset="0"/>
              </a:rPr>
              <a:t>time</a:t>
            </a:r>
            <a:endParaRPr lang="en-US" sz="1600" b="1" dirty="0">
              <a:latin typeface="Courier New" panose="02070309020205020404" pitchFamily="49" charset="0"/>
              <a:cs typeface="Courier New" panose="02070309020205020404" pitchFamily="49" charset="0"/>
            </a:endParaRPr>
          </a:p>
        </p:txBody>
      </p:sp>
      <p:sp>
        <p:nvSpPr>
          <p:cNvPr id="13" name="Rectangle 12">
            <a:extLst>
              <a:ext uri="{FF2B5EF4-FFF2-40B4-BE49-F238E27FC236}">
                <a16:creationId xmlns:a16="http://schemas.microsoft.com/office/drawing/2014/main" id="{6D607704-0935-3948-9DB1-674A443AED78}"/>
              </a:ext>
            </a:extLst>
          </p:cNvPr>
          <p:cNvSpPr/>
          <p:nvPr/>
        </p:nvSpPr>
        <p:spPr>
          <a:xfrm>
            <a:off x="1048045" y="2658101"/>
            <a:ext cx="1665841" cy="338554"/>
          </a:xfrm>
          <a:prstGeom prst="rect">
            <a:avLst/>
          </a:prstGeom>
        </p:spPr>
        <p:txBody>
          <a:bodyPr wrap="none">
            <a:spAutoFit/>
          </a:bodyPr>
          <a:lstStyle/>
          <a:p>
            <a:r>
              <a:rPr lang="en-US" sz="1600" b="1" dirty="0">
                <a:solidFill>
                  <a:srgbClr val="000000"/>
                </a:solidFill>
                <a:latin typeface="Courier New" panose="02070309020205020404" pitchFamily="49" charset="0"/>
                <a:cs typeface="Courier New" panose="02070309020205020404" pitchFamily="49" charset="0"/>
              </a:rPr>
              <a:t>analog input</a:t>
            </a:r>
            <a:endParaRPr lang="en-US" sz="1600" b="1" dirty="0">
              <a:latin typeface="Courier New" panose="02070309020205020404" pitchFamily="49" charset="0"/>
              <a:cs typeface="Courier New" panose="02070309020205020404" pitchFamily="49" charset="0"/>
            </a:endParaRPr>
          </a:p>
        </p:txBody>
      </p:sp>
      <p:cxnSp>
        <p:nvCxnSpPr>
          <p:cNvPr id="14" name="Straight Connector 13">
            <a:extLst>
              <a:ext uri="{FF2B5EF4-FFF2-40B4-BE49-F238E27FC236}">
                <a16:creationId xmlns:a16="http://schemas.microsoft.com/office/drawing/2014/main" id="{6CF99C46-7E98-534E-B62F-6053D84B6BAD}"/>
              </a:ext>
            </a:extLst>
          </p:cNvPr>
          <p:cNvCxnSpPr/>
          <p:nvPr/>
        </p:nvCxnSpPr>
        <p:spPr>
          <a:xfrm flipH="1">
            <a:off x="1742902" y="3915526"/>
            <a:ext cx="3064287"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5" name="Freeform 15">
            <a:extLst>
              <a:ext uri="{FF2B5EF4-FFF2-40B4-BE49-F238E27FC236}">
                <a16:creationId xmlns:a16="http://schemas.microsoft.com/office/drawing/2014/main" id="{E3304815-1BBA-7747-937B-5773310F5978}"/>
              </a:ext>
            </a:extLst>
          </p:cNvPr>
          <p:cNvSpPr/>
          <p:nvPr/>
        </p:nvSpPr>
        <p:spPr>
          <a:xfrm>
            <a:off x="1784785" y="3016251"/>
            <a:ext cx="3071266" cy="2631516"/>
          </a:xfrm>
          <a:custGeom>
            <a:avLst/>
            <a:gdLst>
              <a:gd name="connsiteX0" fmla="*/ 0 w 2882803"/>
              <a:gd name="connsiteY0" fmla="*/ 1961423 h 1961423"/>
              <a:gd name="connsiteX1" fmla="*/ 628214 w 2882803"/>
              <a:gd name="connsiteY1" fmla="*/ 111682 h 1961423"/>
              <a:gd name="connsiteX2" fmla="*/ 1340190 w 2882803"/>
              <a:gd name="connsiteY2" fmla="*/ 1821820 h 1961423"/>
              <a:gd name="connsiteX3" fmla="*/ 2121967 w 2882803"/>
              <a:gd name="connsiteY3" fmla="*/ 593313 h 1961423"/>
              <a:gd name="connsiteX4" fmla="*/ 2512855 w 2882803"/>
              <a:gd name="connsiteY4" fmla="*/ 809698 h 1961423"/>
              <a:gd name="connsiteX5" fmla="*/ 2750181 w 2882803"/>
              <a:gd name="connsiteY5" fmla="*/ 572373 h 1961423"/>
              <a:gd name="connsiteX6" fmla="*/ 2882803 w 2882803"/>
              <a:gd name="connsiteY6" fmla="*/ 0 h 196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2803" h="1961423">
                <a:moveTo>
                  <a:pt x="0" y="1961423"/>
                </a:moveTo>
                <a:cubicBezTo>
                  <a:pt x="202424" y="1048186"/>
                  <a:pt x="404849" y="134949"/>
                  <a:pt x="628214" y="111682"/>
                </a:cubicBezTo>
                <a:cubicBezTo>
                  <a:pt x="851579" y="88415"/>
                  <a:pt x="1091231" y="1741548"/>
                  <a:pt x="1340190" y="1821820"/>
                </a:cubicBezTo>
                <a:cubicBezTo>
                  <a:pt x="1589149" y="1902092"/>
                  <a:pt x="1926523" y="762000"/>
                  <a:pt x="2121967" y="593313"/>
                </a:cubicBezTo>
                <a:cubicBezTo>
                  <a:pt x="2317411" y="424626"/>
                  <a:pt x="2408153" y="813188"/>
                  <a:pt x="2512855" y="809698"/>
                </a:cubicBezTo>
                <a:cubicBezTo>
                  <a:pt x="2617557" y="806208"/>
                  <a:pt x="2688523" y="707323"/>
                  <a:pt x="2750181" y="572373"/>
                </a:cubicBezTo>
                <a:cubicBezTo>
                  <a:pt x="2811839" y="437423"/>
                  <a:pt x="2882803" y="0"/>
                  <a:pt x="2882803"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7">
            <a:extLst>
              <a:ext uri="{FF2B5EF4-FFF2-40B4-BE49-F238E27FC236}">
                <a16:creationId xmlns:a16="http://schemas.microsoft.com/office/drawing/2014/main" id="{C1F2D632-6817-0F49-AE52-46E2CE295D9E}"/>
              </a:ext>
            </a:extLst>
          </p:cNvPr>
          <p:cNvCxnSpPr/>
          <p:nvPr/>
        </p:nvCxnSpPr>
        <p:spPr>
          <a:xfrm flipH="1" flipV="1">
            <a:off x="2161195" y="4012612"/>
            <a:ext cx="831155" cy="18167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20">
            <a:extLst>
              <a:ext uri="{FF2B5EF4-FFF2-40B4-BE49-F238E27FC236}">
                <a16:creationId xmlns:a16="http://schemas.microsoft.com/office/drawing/2014/main" id="{FDF8CB75-59D4-F948-9AB2-70594E41680A}"/>
              </a:ext>
            </a:extLst>
          </p:cNvPr>
          <p:cNvCxnSpPr/>
          <p:nvPr/>
        </p:nvCxnSpPr>
        <p:spPr>
          <a:xfrm flipV="1">
            <a:off x="3495852" y="4100193"/>
            <a:ext cx="453649" cy="17291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24">
            <a:extLst>
              <a:ext uri="{FF2B5EF4-FFF2-40B4-BE49-F238E27FC236}">
                <a16:creationId xmlns:a16="http://schemas.microsoft.com/office/drawing/2014/main" id="{1D6EDF05-E4A1-2649-BB2C-1554C1410C0C}"/>
              </a:ext>
            </a:extLst>
          </p:cNvPr>
          <p:cNvCxnSpPr/>
          <p:nvPr/>
        </p:nvCxnSpPr>
        <p:spPr>
          <a:xfrm flipV="1">
            <a:off x="3891005" y="4012612"/>
            <a:ext cx="740546" cy="18167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29">
            <a:extLst>
              <a:ext uri="{FF2B5EF4-FFF2-40B4-BE49-F238E27FC236}">
                <a16:creationId xmlns:a16="http://schemas.microsoft.com/office/drawing/2014/main" id="{54EC60A9-D4CC-0A48-ABFD-35365296EF5F}"/>
              </a:ext>
            </a:extLst>
          </p:cNvPr>
          <p:cNvSpPr/>
          <p:nvPr/>
        </p:nvSpPr>
        <p:spPr>
          <a:xfrm>
            <a:off x="1701022" y="5930067"/>
            <a:ext cx="4257897" cy="338554"/>
          </a:xfrm>
          <a:prstGeom prst="rect">
            <a:avLst/>
          </a:prstGeom>
        </p:spPr>
        <p:txBody>
          <a:bodyPr wrap="none">
            <a:spAutoFit/>
          </a:bodyPr>
          <a:lstStyle/>
          <a:p>
            <a:r>
              <a:rPr lang="en-US" sz="1600" dirty="0">
                <a:latin typeface="Courier New" panose="02070309020205020404" pitchFamily="49" charset="0"/>
                <a:cs typeface="Courier New" panose="02070309020205020404" pitchFamily="49" charset="0"/>
              </a:rPr>
              <a:t>we want to detect these crossings</a:t>
            </a:r>
          </a:p>
        </p:txBody>
      </p:sp>
      <p:sp>
        <p:nvSpPr>
          <p:cNvPr id="20" name="Rectangle 30">
            <a:extLst>
              <a:ext uri="{FF2B5EF4-FFF2-40B4-BE49-F238E27FC236}">
                <a16:creationId xmlns:a16="http://schemas.microsoft.com/office/drawing/2014/main" id="{F3605DBF-B5A9-864B-B00E-7DAF4F396811}"/>
              </a:ext>
            </a:extLst>
          </p:cNvPr>
          <p:cNvSpPr/>
          <p:nvPr/>
        </p:nvSpPr>
        <p:spPr>
          <a:xfrm>
            <a:off x="4914115" y="3728339"/>
            <a:ext cx="2529860" cy="338554"/>
          </a:xfrm>
          <a:prstGeom prst="rect">
            <a:avLst/>
          </a:prstGeom>
        </p:spPr>
        <p:txBody>
          <a:bodyPr wrap="none">
            <a:spAutoFit/>
          </a:bodyPr>
          <a:lstStyle/>
          <a:p>
            <a:r>
              <a:rPr lang="en-US" sz="1600" dirty="0">
                <a:latin typeface="Courier New" panose="02070309020205020404" pitchFamily="49" charset="0"/>
                <a:cs typeface="Courier New" panose="02070309020205020404" pitchFamily="49" charset="0"/>
              </a:rPr>
              <a:t>the threshold value</a:t>
            </a:r>
          </a:p>
        </p:txBody>
      </p:sp>
      <p:sp>
        <p:nvSpPr>
          <p:cNvPr id="21" name="Oval 31">
            <a:extLst>
              <a:ext uri="{FF2B5EF4-FFF2-40B4-BE49-F238E27FC236}">
                <a16:creationId xmlns:a16="http://schemas.microsoft.com/office/drawing/2014/main" id="{40832B5A-07F5-B941-95D3-8C1EFB9900FB}"/>
              </a:ext>
            </a:extLst>
          </p:cNvPr>
          <p:cNvSpPr/>
          <p:nvPr/>
        </p:nvSpPr>
        <p:spPr>
          <a:xfrm>
            <a:off x="2027881" y="3810334"/>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32">
            <a:extLst>
              <a:ext uri="{FF2B5EF4-FFF2-40B4-BE49-F238E27FC236}">
                <a16:creationId xmlns:a16="http://schemas.microsoft.com/office/drawing/2014/main" id="{A8BA566B-38C9-9E4C-91B6-1F8125F6F681}"/>
              </a:ext>
            </a:extLst>
          </p:cNvPr>
          <p:cNvSpPr/>
          <p:nvPr/>
        </p:nvSpPr>
        <p:spPr>
          <a:xfrm>
            <a:off x="3891005" y="3817895"/>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33">
            <a:extLst>
              <a:ext uri="{FF2B5EF4-FFF2-40B4-BE49-F238E27FC236}">
                <a16:creationId xmlns:a16="http://schemas.microsoft.com/office/drawing/2014/main" id="{B2F75E08-0BF3-3142-9FDC-7E295FF9DA02}"/>
              </a:ext>
            </a:extLst>
          </p:cNvPr>
          <p:cNvSpPr/>
          <p:nvPr/>
        </p:nvSpPr>
        <p:spPr>
          <a:xfrm>
            <a:off x="4560470" y="3796084"/>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図 23" descr="テキスト, 地図 が含まれている画像&#10;&#10;自動的に生成された説明">
            <a:extLst>
              <a:ext uri="{FF2B5EF4-FFF2-40B4-BE49-F238E27FC236}">
                <a16:creationId xmlns:a16="http://schemas.microsoft.com/office/drawing/2014/main" id="{5FF2F234-EF39-DF47-A546-B502B5E40111}"/>
              </a:ext>
            </a:extLst>
          </p:cNvPr>
          <p:cNvPicPr>
            <a:picLocks noChangeAspect="1"/>
          </p:cNvPicPr>
          <p:nvPr/>
        </p:nvPicPr>
        <p:blipFill>
          <a:blip r:embed="rId3"/>
          <a:stretch>
            <a:fillRect/>
          </a:stretch>
        </p:blipFill>
        <p:spPr>
          <a:xfrm>
            <a:off x="8166701" y="1596255"/>
            <a:ext cx="2923062" cy="5093653"/>
          </a:xfrm>
          <a:prstGeom prst="rect">
            <a:avLst/>
          </a:prstGeom>
        </p:spPr>
      </p:pic>
      <p:cxnSp>
        <p:nvCxnSpPr>
          <p:cNvPr id="25" name="直線矢印コネクタ 24">
            <a:extLst>
              <a:ext uri="{FF2B5EF4-FFF2-40B4-BE49-F238E27FC236}">
                <a16:creationId xmlns:a16="http://schemas.microsoft.com/office/drawing/2014/main" id="{C1E30DF9-DB24-1D47-8B3F-44E357E8CCD9}"/>
              </a:ext>
            </a:extLst>
          </p:cNvPr>
          <p:cNvCxnSpPr>
            <a:cxnSpLocks/>
          </p:cNvCxnSpPr>
          <p:nvPr/>
        </p:nvCxnSpPr>
        <p:spPr>
          <a:xfrm flipV="1">
            <a:off x="1885826" y="3644505"/>
            <a:ext cx="122788" cy="4310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CD78932D-1FC6-8149-BA09-967F476BC90A}"/>
              </a:ext>
            </a:extLst>
          </p:cNvPr>
          <p:cNvCxnSpPr>
            <a:cxnSpLocks/>
          </p:cNvCxnSpPr>
          <p:nvPr/>
        </p:nvCxnSpPr>
        <p:spPr>
          <a:xfrm flipV="1">
            <a:off x="3761237" y="3678339"/>
            <a:ext cx="122788" cy="4310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7F244C6D-8FD7-E749-8B9A-AD2A949B72E2}"/>
              </a:ext>
            </a:extLst>
          </p:cNvPr>
          <p:cNvCxnSpPr>
            <a:cxnSpLocks/>
          </p:cNvCxnSpPr>
          <p:nvPr/>
        </p:nvCxnSpPr>
        <p:spPr>
          <a:xfrm flipV="1">
            <a:off x="4393850" y="3669185"/>
            <a:ext cx="122788" cy="4310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72309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a:t>Triggering by the Input Value</a:t>
            </a:r>
            <a:endParaRPr kumimoji="1" lang="ja-JP" altLang="en-US" sz="4000" dirty="0"/>
          </a:p>
        </p:txBody>
      </p:sp>
      <p:sp>
        <p:nvSpPr>
          <p:cNvPr id="9" name="コンテンツ プレースホルダー 5"/>
          <p:cNvSpPr txBox="1">
            <a:spLocks/>
          </p:cNvSpPr>
          <p:nvPr/>
        </p:nvSpPr>
        <p:spPr>
          <a:xfrm>
            <a:off x="838201" y="1690688"/>
            <a:ext cx="7226507" cy="499922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First, the </a:t>
            </a:r>
            <a:r>
              <a:rPr lang="en-US" altLang="ja-JP" dirty="0" err="1">
                <a:latin typeface="Courier New" panose="02070309020205020404" pitchFamily="49" charset="0"/>
                <a:cs typeface="Courier New" panose="02070309020205020404" pitchFamily="49" charset="0"/>
              </a:rPr>
              <a:t>loadbang</a:t>
            </a:r>
            <a:r>
              <a:rPr lang="en-US" altLang="ja-JP" dirty="0">
                <a:latin typeface="Courier New" panose="02070309020205020404" pitchFamily="49" charset="0"/>
                <a:cs typeface="Courier New" panose="02070309020205020404" pitchFamily="49" charset="0"/>
              </a:rPr>
              <a:t> object send a bang message to the trigger object.</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Then, the trigger object sends out a bang message from its right outlet first. This message is received by the int object.</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Then, it sets the stored values of the ‘less-than-or-equal-to’ (&lt;=) object and the ‘greater-than’ objects (&gt;) object to 512. This is the thresholding value.</a:t>
            </a:r>
          </a:p>
          <a:p>
            <a:pPr>
              <a:lnSpc>
                <a:spcPct val="90000"/>
              </a:lnSpc>
            </a:pPr>
            <a:endParaRPr lang="en-US" altLang="ja-JP" dirty="0">
              <a:latin typeface="Courier New" panose="02070309020205020404" pitchFamily="49" charset="0"/>
              <a:cs typeface="Courier New" panose="02070309020205020404" pitchFamily="49" charset="0"/>
            </a:endParaRPr>
          </a:p>
        </p:txBody>
      </p:sp>
      <p:pic>
        <p:nvPicPr>
          <p:cNvPr id="24" name="図 23" descr="テキスト, 地図 が含まれている画像&#10;&#10;自動的に生成された説明">
            <a:extLst>
              <a:ext uri="{FF2B5EF4-FFF2-40B4-BE49-F238E27FC236}">
                <a16:creationId xmlns:a16="http://schemas.microsoft.com/office/drawing/2014/main" id="{5FF2F234-EF39-DF47-A546-B502B5E40111}"/>
              </a:ext>
            </a:extLst>
          </p:cNvPr>
          <p:cNvPicPr>
            <a:picLocks noChangeAspect="1"/>
          </p:cNvPicPr>
          <p:nvPr/>
        </p:nvPicPr>
        <p:blipFill>
          <a:blip r:embed="rId3"/>
          <a:stretch>
            <a:fillRect/>
          </a:stretch>
        </p:blipFill>
        <p:spPr>
          <a:xfrm>
            <a:off x="8166701" y="1596255"/>
            <a:ext cx="2923062" cy="5093653"/>
          </a:xfrm>
          <a:prstGeom prst="rect">
            <a:avLst/>
          </a:prstGeom>
        </p:spPr>
      </p:pic>
      <p:sp>
        <p:nvSpPr>
          <p:cNvPr id="25" name="Oval 31">
            <a:extLst>
              <a:ext uri="{FF2B5EF4-FFF2-40B4-BE49-F238E27FC236}">
                <a16:creationId xmlns:a16="http://schemas.microsoft.com/office/drawing/2014/main" id="{CC35F791-AF69-864B-B724-865735F1C6DE}"/>
              </a:ext>
            </a:extLst>
          </p:cNvPr>
          <p:cNvSpPr/>
          <p:nvPr/>
        </p:nvSpPr>
        <p:spPr>
          <a:xfrm>
            <a:off x="9984525" y="3788239"/>
            <a:ext cx="1207231" cy="354842"/>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67668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a:t>Triggering by the Input Value</a:t>
            </a:r>
            <a:endParaRPr kumimoji="1" lang="ja-JP" altLang="en-US" sz="4000" dirty="0"/>
          </a:p>
        </p:txBody>
      </p:sp>
      <p:sp>
        <p:nvSpPr>
          <p:cNvPr id="9" name="コンテンツ プレースホルダー 5"/>
          <p:cNvSpPr txBox="1">
            <a:spLocks/>
          </p:cNvSpPr>
          <p:nvPr/>
        </p:nvSpPr>
        <p:spPr>
          <a:xfrm>
            <a:off x="838201" y="1690688"/>
            <a:ext cx="7226507" cy="499922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Then, the bang message is received by the symbol object, resulting the analog input to be read every 200 msec.</a:t>
            </a:r>
          </a:p>
          <a:p>
            <a:pPr>
              <a:lnSpc>
                <a:spcPct val="90000"/>
              </a:lnSpc>
            </a:pPr>
            <a:endParaRPr lang="en-US" altLang="ja-JP" dirty="0">
              <a:latin typeface="Courier New" panose="02070309020205020404" pitchFamily="49" charset="0"/>
              <a:cs typeface="Courier New" panose="02070309020205020404" pitchFamily="49" charset="0"/>
            </a:endParaRPr>
          </a:p>
        </p:txBody>
      </p:sp>
      <p:pic>
        <p:nvPicPr>
          <p:cNvPr id="24" name="図 23" descr="テキスト, 地図 が含まれている画像&#10;&#10;自動的に生成された説明">
            <a:extLst>
              <a:ext uri="{FF2B5EF4-FFF2-40B4-BE49-F238E27FC236}">
                <a16:creationId xmlns:a16="http://schemas.microsoft.com/office/drawing/2014/main" id="{5FF2F234-EF39-DF47-A546-B502B5E40111}"/>
              </a:ext>
            </a:extLst>
          </p:cNvPr>
          <p:cNvPicPr>
            <a:picLocks noChangeAspect="1"/>
          </p:cNvPicPr>
          <p:nvPr/>
        </p:nvPicPr>
        <p:blipFill>
          <a:blip r:embed="rId3"/>
          <a:stretch>
            <a:fillRect/>
          </a:stretch>
        </p:blipFill>
        <p:spPr>
          <a:xfrm>
            <a:off x="8166701" y="1596255"/>
            <a:ext cx="2923062" cy="5093653"/>
          </a:xfrm>
          <a:prstGeom prst="rect">
            <a:avLst/>
          </a:prstGeom>
        </p:spPr>
      </p:pic>
      <p:sp>
        <p:nvSpPr>
          <p:cNvPr id="25" name="Oval 31">
            <a:extLst>
              <a:ext uri="{FF2B5EF4-FFF2-40B4-BE49-F238E27FC236}">
                <a16:creationId xmlns:a16="http://schemas.microsoft.com/office/drawing/2014/main" id="{CC35F791-AF69-864B-B724-865735F1C6DE}"/>
              </a:ext>
            </a:extLst>
          </p:cNvPr>
          <p:cNvSpPr/>
          <p:nvPr/>
        </p:nvSpPr>
        <p:spPr>
          <a:xfrm>
            <a:off x="8064708" y="2273336"/>
            <a:ext cx="1652498" cy="1155663"/>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8704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a:t>Triggering by the Input Value</a:t>
            </a:r>
            <a:endParaRPr kumimoji="1" lang="ja-JP" altLang="en-US" sz="4000" dirty="0"/>
          </a:p>
        </p:txBody>
      </p:sp>
      <p:sp>
        <p:nvSpPr>
          <p:cNvPr id="9" name="コンテンツ プレースホルダー 5"/>
          <p:cNvSpPr txBox="1">
            <a:spLocks/>
          </p:cNvSpPr>
          <p:nvPr/>
        </p:nvSpPr>
        <p:spPr>
          <a:xfrm>
            <a:off x="838201" y="1690688"/>
            <a:ext cx="7226507" cy="499922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When the analog input value is received by the trigger object, first it sends out the input value as it is to the greater-than object.</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It compares the input value to the stored value and output the result (1 or 0) to the logical-and (&amp;&amp;) object.</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The logical-and (&amp;&amp;) object stores the input at its right inlet.</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endParaRPr lang="en-US" altLang="ja-JP" dirty="0">
              <a:latin typeface="Courier New" panose="02070309020205020404" pitchFamily="49" charset="0"/>
              <a:cs typeface="Courier New" panose="02070309020205020404" pitchFamily="49" charset="0"/>
            </a:endParaRPr>
          </a:p>
        </p:txBody>
      </p:sp>
      <p:pic>
        <p:nvPicPr>
          <p:cNvPr id="24" name="図 23" descr="テキスト, 地図 が含まれている画像&#10;&#10;自動的に生成された説明">
            <a:extLst>
              <a:ext uri="{FF2B5EF4-FFF2-40B4-BE49-F238E27FC236}">
                <a16:creationId xmlns:a16="http://schemas.microsoft.com/office/drawing/2014/main" id="{5FF2F234-EF39-DF47-A546-B502B5E40111}"/>
              </a:ext>
            </a:extLst>
          </p:cNvPr>
          <p:cNvPicPr>
            <a:picLocks noChangeAspect="1"/>
          </p:cNvPicPr>
          <p:nvPr/>
        </p:nvPicPr>
        <p:blipFill>
          <a:blip r:embed="rId3"/>
          <a:stretch>
            <a:fillRect/>
          </a:stretch>
        </p:blipFill>
        <p:spPr>
          <a:xfrm>
            <a:off x="8166701" y="1596255"/>
            <a:ext cx="2923062" cy="5093653"/>
          </a:xfrm>
          <a:prstGeom prst="rect">
            <a:avLst/>
          </a:prstGeom>
        </p:spPr>
      </p:pic>
      <p:sp>
        <p:nvSpPr>
          <p:cNvPr id="25" name="Oval 31">
            <a:extLst>
              <a:ext uri="{FF2B5EF4-FFF2-40B4-BE49-F238E27FC236}">
                <a16:creationId xmlns:a16="http://schemas.microsoft.com/office/drawing/2014/main" id="{CC35F791-AF69-864B-B724-865735F1C6DE}"/>
              </a:ext>
            </a:extLst>
          </p:cNvPr>
          <p:cNvSpPr/>
          <p:nvPr/>
        </p:nvSpPr>
        <p:spPr>
          <a:xfrm>
            <a:off x="9444251" y="4722125"/>
            <a:ext cx="1037230" cy="368490"/>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31">
            <a:extLst>
              <a:ext uri="{FF2B5EF4-FFF2-40B4-BE49-F238E27FC236}">
                <a16:creationId xmlns:a16="http://schemas.microsoft.com/office/drawing/2014/main" id="{C03D72A7-E9FC-2D48-A22C-46F91EB4E39B}"/>
              </a:ext>
            </a:extLst>
          </p:cNvPr>
          <p:cNvSpPr/>
          <p:nvPr/>
        </p:nvSpPr>
        <p:spPr>
          <a:xfrm>
            <a:off x="8064708" y="3544303"/>
            <a:ext cx="1775328" cy="368490"/>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31">
            <a:extLst>
              <a:ext uri="{FF2B5EF4-FFF2-40B4-BE49-F238E27FC236}">
                <a16:creationId xmlns:a16="http://schemas.microsoft.com/office/drawing/2014/main" id="{CA34A8E3-D566-9541-BA0B-CD4902E250CD}"/>
              </a:ext>
            </a:extLst>
          </p:cNvPr>
          <p:cNvSpPr/>
          <p:nvPr/>
        </p:nvSpPr>
        <p:spPr>
          <a:xfrm>
            <a:off x="7915142" y="5275393"/>
            <a:ext cx="1037230" cy="368490"/>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70571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a:t>Triggering by the Input Value</a:t>
            </a:r>
            <a:endParaRPr kumimoji="1" lang="ja-JP" altLang="en-US" sz="4000" dirty="0"/>
          </a:p>
        </p:txBody>
      </p:sp>
      <p:sp>
        <p:nvSpPr>
          <p:cNvPr id="9" name="コンテンツ プレースホルダー 5"/>
          <p:cNvSpPr txBox="1">
            <a:spLocks/>
          </p:cNvSpPr>
          <p:nvPr/>
        </p:nvSpPr>
        <p:spPr>
          <a:xfrm>
            <a:off x="838201" y="1690688"/>
            <a:ext cx="7226507" cy="499922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Then, the trigger object send out a bang message from the second outlet (as the second argument is ‘b’, whatever it receives, it sends out a bang message from the second outlet).</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When the int object received the bang message, it sends out the stored value (the default is zero, yet this int object normally holds the last input value).</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Then, the output from the int object is compared with the threshold value at the &lt;= object. The result (1/0) will be send to the &amp;&amp; object.</a:t>
            </a:r>
          </a:p>
          <a:p>
            <a:pPr>
              <a:lnSpc>
                <a:spcPct val="90000"/>
              </a:lnSpc>
            </a:pPr>
            <a:endParaRPr lang="en-US" altLang="ja-JP" dirty="0">
              <a:latin typeface="Courier New" panose="02070309020205020404" pitchFamily="49" charset="0"/>
              <a:cs typeface="Courier New" panose="02070309020205020404" pitchFamily="49" charset="0"/>
            </a:endParaRPr>
          </a:p>
        </p:txBody>
      </p:sp>
      <p:pic>
        <p:nvPicPr>
          <p:cNvPr id="24" name="図 23" descr="テキスト, 地図 が含まれている画像&#10;&#10;自動的に生成された説明">
            <a:extLst>
              <a:ext uri="{FF2B5EF4-FFF2-40B4-BE49-F238E27FC236}">
                <a16:creationId xmlns:a16="http://schemas.microsoft.com/office/drawing/2014/main" id="{5FF2F234-EF39-DF47-A546-B502B5E40111}"/>
              </a:ext>
            </a:extLst>
          </p:cNvPr>
          <p:cNvPicPr>
            <a:picLocks noChangeAspect="1"/>
          </p:cNvPicPr>
          <p:nvPr/>
        </p:nvPicPr>
        <p:blipFill>
          <a:blip r:embed="rId3"/>
          <a:stretch>
            <a:fillRect/>
          </a:stretch>
        </p:blipFill>
        <p:spPr>
          <a:xfrm>
            <a:off x="8166701" y="1596255"/>
            <a:ext cx="2923062" cy="5093653"/>
          </a:xfrm>
          <a:prstGeom prst="rect">
            <a:avLst/>
          </a:prstGeom>
        </p:spPr>
      </p:pic>
      <p:sp>
        <p:nvSpPr>
          <p:cNvPr id="6" name="Oval 31">
            <a:extLst>
              <a:ext uri="{FF2B5EF4-FFF2-40B4-BE49-F238E27FC236}">
                <a16:creationId xmlns:a16="http://schemas.microsoft.com/office/drawing/2014/main" id="{C03D72A7-E9FC-2D48-A22C-46F91EB4E39B}"/>
              </a:ext>
            </a:extLst>
          </p:cNvPr>
          <p:cNvSpPr/>
          <p:nvPr/>
        </p:nvSpPr>
        <p:spPr>
          <a:xfrm>
            <a:off x="7902664" y="4753764"/>
            <a:ext cx="1527939" cy="413548"/>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31">
            <a:extLst>
              <a:ext uri="{FF2B5EF4-FFF2-40B4-BE49-F238E27FC236}">
                <a16:creationId xmlns:a16="http://schemas.microsoft.com/office/drawing/2014/main" id="{CA34A8E3-D566-9541-BA0B-CD4902E250CD}"/>
              </a:ext>
            </a:extLst>
          </p:cNvPr>
          <p:cNvSpPr/>
          <p:nvPr/>
        </p:nvSpPr>
        <p:spPr>
          <a:xfrm>
            <a:off x="8166701" y="4271748"/>
            <a:ext cx="240320" cy="191069"/>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54547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a:t>Triggering by the Input Value</a:t>
            </a:r>
            <a:endParaRPr kumimoji="1" lang="ja-JP" altLang="en-US" sz="4000" dirty="0"/>
          </a:p>
        </p:txBody>
      </p:sp>
      <p:sp>
        <p:nvSpPr>
          <p:cNvPr id="9" name="コンテンツ プレースホルダー 5"/>
          <p:cNvSpPr txBox="1">
            <a:spLocks/>
          </p:cNvSpPr>
          <p:nvPr/>
        </p:nvSpPr>
        <p:spPr>
          <a:xfrm>
            <a:off x="838201" y="1690688"/>
            <a:ext cx="7226507" cy="499922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The &amp;&amp; object will send out 1, if the both conditions are ‘1’ (true), and 0, if either of them is ‘0’ (false).</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What does this mean?</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endParaRPr lang="en-US" altLang="ja-JP" dirty="0">
              <a:latin typeface="Courier New" panose="02070309020205020404" pitchFamily="49" charset="0"/>
              <a:cs typeface="Courier New" panose="02070309020205020404" pitchFamily="49" charset="0"/>
            </a:endParaRPr>
          </a:p>
        </p:txBody>
      </p:sp>
      <p:pic>
        <p:nvPicPr>
          <p:cNvPr id="24" name="図 23" descr="テキスト, 地図 が含まれている画像&#10;&#10;自動的に生成された説明">
            <a:extLst>
              <a:ext uri="{FF2B5EF4-FFF2-40B4-BE49-F238E27FC236}">
                <a16:creationId xmlns:a16="http://schemas.microsoft.com/office/drawing/2014/main" id="{5FF2F234-EF39-DF47-A546-B502B5E40111}"/>
              </a:ext>
            </a:extLst>
          </p:cNvPr>
          <p:cNvPicPr>
            <a:picLocks noChangeAspect="1"/>
          </p:cNvPicPr>
          <p:nvPr/>
        </p:nvPicPr>
        <p:blipFill>
          <a:blip r:embed="rId3"/>
          <a:stretch>
            <a:fillRect/>
          </a:stretch>
        </p:blipFill>
        <p:spPr>
          <a:xfrm>
            <a:off x="8166701" y="1596255"/>
            <a:ext cx="2923062" cy="5093653"/>
          </a:xfrm>
          <a:prstGeom prst="rect">
            <a:avLst/>
          </a:prstGeom>
        </p:spPr>
      </p:pic>
      <p:sp>
        <p:nvSpPr>
          <p:cNvPr id="7" name="Oval 31">
            <a:extLst>
              <a:ext uri="{FF2B5EF4-FFF2-40B4-BE49-F238E27FC236}">
                <a16:creationId xmlns:a16="http://schemas.microsoft.com/office/drawing/2014/main" id="{CA34A8E3-D566-9541-BA0B-CD4902E250CD}"/>
              </a:ext>
            </a:extLst>
          </p:cNvPr>
          <p:cNvSpPr/>
          <p:nvPr/>
        </p:nvSpPr>
        <p:spPr>
          <a:xfrm>
            <a:off x="8166701" y="4271748"/>
            <a:ext cx="240320" cy="191069"/>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31">
            <a:extLst>
              <a:ext uri="{FF2B5EF4-FFF2-40B4-BE49-F238E27FC236}">
                <a16:creationId xmlns:a16="http://schemas.microsoft.com/office/drawing/2014/main" id="{AC9B006E-EF93-2D40-812D-346AD13C58C7}"/>
              </a:ext>
            </a:extLst>
          </p:cNvPr>
          <p:cNvSpPr/>
          <p:nvPr/>
        </p:nvSpPr>
        <p:spPr>
          <a:xfrm>
            <a:off x="7791827" y="5303382"/>
            <a:ext cx="1527939" cy="432201"/>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38335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a:t>Triggering by the Input Value</a:t>
            </a:r>
            <a:endParaRPr kumimoji="1" lang="ja-JP" altLang="en-US" sz="4000" dirty="0"/>
          </a:p>
        </p:txBody>
      </p:sp>
      <p:sp>
        <p:nvSpPr>
          <p:cNvPr id="9" name="コンテンツ プレースホルダー 5"/>
          <p:cNvSpPr txBox="1">
            <a:spLocks/>
          </p:cNvSpPr>
          <p:nvPr/>
        </p:nvSpPr>
        <p:spPr>
          <a:xfrm>
            <a:off x="838201" y="1690688"/>
            <a:ext cx="7226507" cy="499922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The &amp;&amp; object will send out 1, if the both conditions are ‘1’ (true), and 0, if either of them is ‘0’ (false).</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What does this mean?</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When will the output be ‘1’?</a:t>
            </a:r>
          </a:p>
          <a:p>
            <a:pPr lvl="1">
              <a:lnSpc>
                <a:spcPct val="90000"/>
              </a:lnSpc>
            </a:pPr>
            <a:r>
              <a:rPr lang="en-US" altLang="ja-JP" dirty="0">
                <a:latin typeface="Courier New" panose="02070309020205020404" pitchFamily="49" charset="0"/>
                <a:cs typeface="Courier New" panose="02070309020205020404" pitchFamily="49" charset="0"/>
              </a:rPr>
              <a:t>the previous analog input is less than or equal to the threshold value.</a:t>
            </a:r>
          </a:p>
          <a:p>
            <a:pPr lvl="1">
              <a:lnSpc>
                <a:spcPct val="90000"/>
              </a:lnSpc>
            </a:pPr>
            <a:r>
              <a:rPr lang="en-US" altLang="ja-JP" dirty="0">
                <a:latin typeface="Courier New" panose="02070309020205020404" pitchFamily="49" charset="0"/>
                <a:cs typeface="Courier New" panose="02070309020205020404" pitchFamily="49" charset="0"/>
              </a:rPr>
              <a:t>The new analog input is greater than the threshold value.</a:t>
            </a:r>
          </a:p>
          <a:p>
            <a:pPr>
              <a:lnSpc>
                <a:spcPct val="90000"/>
              </a:lnSpc>
            </a:pPr>
            <a:endParaRPr lang="en-US" altLang="ja-JP" dirty="0">
              <a:latin typeface="Courier New" panose="02070309020205020404" pitchFamily="49" charset="0"/>
              <a:cs typeface="Courier New" panose="02070309020205020404" pitchFamily="49" charset="0"/>
            </a:endParaRPr>
          </a:p>
        </p:txBody>
      </p:sp>
      <p:pic>
        <p:nvPicPr>
          <p:cNvPr id="24" name="図 23" descr="テキスト, 地図 が含まれている画像&#10;&#10;自動的に生成された説明">
            <a:extLst>
              <a:ext uri="{FF2B5EF4-FFF2-40B4-BE49-F238E27FC236}">
                <a16:creationId xmlns:a16="http://schemas.microsoft.com/office/drawing/2014/main" id="{5FF2F234-EF39-DF47-A546-B502B5E40111}"/>
              </a:ext>
            </a:extLst>
          </p:cNvPr>
          <p:cNvPicPr>
            <a:picLocks noChangeAspect="1"/>
          </p:cNvPicPr>
          <p:nvPr/>
        </p:nvPicPr>
        <p:blipFill>
          <a:blip r:embed="rId3"/>
          <a:stretch>
            <a:fillRect/>
          </a:stretch>
        </p:blipFill>
        <p:spPr>
          <a:xfrm>
            <a:off x="8166701" y="1596255"/>
            <a:ext cx="2923062" cy="5093653"/>
          </a:xfrm>
          <a:prstGeom prst="rect">
            <a:avLst/>
          </a:prstGeom>
        </p:spPr>
      </p:pic>
      <p:sp>
        <p:nvSpPr>
          <p:cNvPr id="6" name="Oval 31">
            <a:extLst>
              <a:ext uri="{FF2B5EF4-FFF2-40B4-BE49-F238E27FC236}">
                <a16:creationId xmlns:a16="http://schemas.microsoft.com/office/drawing/2014/main" id="{C03D72A7-E9FC-2D48-A22C-46F91EB4E39B}"/>
              </a:ext>
            </a:extLst>
          </p:cNvPr>
          <p:cNvSpPr/>
          <p:nvPr/>
        </p:nvSpPr>
        <p:spPr>
          <a:xfrm>
            <a:off x="7791827" y="5303382"/>
            <a:ext cx="1527939" cy="432201"/>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31">
            <a:extLst>
              <a:ext uri="{FF2B5EF4-FFF2-40B4-BE49-F238E27FC236}">
                <a16:creationId xmlns:a16="http://schemas.microsoft.com/office/drawing/2014/main" id="{CA34A8E3-D566-9541-BA0B-CD4902E250CD}"/>
              </a:ext>
            </a:extLst>
          </p:cNvPr>
          <p:cNvSpPr/>
          <p:nvPr/>
        </p:nvSpPr>
        <p:spPr>
          <a:xfrm>
            <a:off x="8166701" y="4271748"/>
            <a:ext cx="240320" cy="191069"/>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05535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a:t>Triggering by the Input Value</a:t>
            </a:r>
            <a:endParaRPr kumimoji="1" lang="ja-JP" altLang="en-US" sz="4000" dirty="0"/>
          </a:p>
        </p:txBody>
      </p:sp>
      <p:sp>
        <p:nvSpPr>
          <p:cNvPr id="9" name="コンテンツ プレースホルダー 5"/>
          <p:cNvSpPr txBox="1">
            <a:spLocks/>
          </p:cNvSpPr>
          <p:nvPr/>
        </p:nvSpPr>
        <p:spPr>
          <a:xfrm>
            <a:off x="838201" y="1690688"/>
            <a:ext cx="7226507" cy="499922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So we now can detect these crossings</a:t>
            </a:r>
          </a:p>
          <a:p>
            <a:pPr>
              <a:lnSpc>
                <a:spcPct val="90000"/>
              </a:lnSpc>
            </a:pPr>
            <a:endParaRPr lang="en-US" altLang="ja-JP" dirty="0">
              <a:latin typeface="Courier New" panose="02070309020205020404" pitchFamily="49" charset="0"/>
              <a:cs typeface="Courier New" panose="02070309020205020404" pitchFamily="49" charset="0"/>
            </a:endParaRPr>
          </a:p>
        </p:txBody>
      </p:sp>
      <p:cxnSp>
        <p:nvCxnSpPr>
          <p:cNvPr id="8" name="Straight Connector 4">
            <a:extLst>
              <a:ext uri="{FF2B5EF4-FFF2-40B4-BE49-F238E27FC236}">
                <a16:creationId xmlns:a16="http://schemas.microsoft.com/office/drawing/2014/main" id="{48FAFE0F-85B3-C244-AD14-716005473FA0}"/>
              </a:ext>
            </a:extLst>
          </p:cNvPr>
          <p:cNvCxnSpPr/>
          <p:nvPr/>
        </p:nvCxnSpPr>
        <p:spPr>
          <a:xfrm>
            <a:off x="4002525" y="2743188"/>
            <a:ext cx="27921" cy="26315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E1212EC-4A71-6A44-9B01-F2FBB6D97836}"/>
              </a:ext>
            </a:extLst>
          </p:cNvPr>
          <p:cNvCxnSpPr/>
          <p:nvPr/>
        </p:nvCxnSpPr>
        <p:spPr>
          <a:xfrm flipH="1">
            <a:off x="4030446" y="5374705"/>
            <a:ext cx="30642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1">
            <a:extLst>
              <a:ext uri="{FF2B5EF4-FFF2-40B4-BE49-F238E27FC236}">
                <a16:creationId xmlns:a16="http://schemas.microsoft.com/office/drawing/2014/main" id="{ED093136-4DE8-7C4B-8C6E-98AEF04FED71}"/>
              </a:ext>
            </a:extLst>
          </p:cNvPr>
          <p:cNvSpPr/>
          <p:nvPr/>
        </p:nvSpPr>
        <p:spPr>
          <a:xfrm>
            <a:off x="7094733" y="5217704"/>
            <a:ext cx="678391" cy="338554"/>
          </a:xfrm>
          <a:prstGeom prst="rect">
            <a:avLst/>
          </a:prstGeom>
        </p:spPr>
        <p:txBody>
          <a:bodyPr wrap="none">
            <a:spAutoFit/>
          </a:bodyPr>
          <a:lstStyle/>
          <a:p>
            <a:r>
              <a:rPr lang="en-US" sz="1600" b="1" dirty="0">
                <a:solidFill>
                  <a:srgbClr val="000000"/>
                </a:solidFill>
                <a:latin typeface="Courier New" panose="02070309020205020404" pitchFamily="49" charset="0"/>
                <a:cs typeface="Courier New" panose="02070309020205020404" pitchFamily="49" charset="0"/>
              </a:rPr>
              <a:t>time</a:t>
            </a:r>
            <a:endParaRPr lang="en-US" sz="1600" b="1" dirty="0">
              <a:latin typeface="Courier New" panose="02070309020205020404" pitchFamily="49" charset="0"/>
              <a:cs typeface="Courier New" panose="02070309020205020404" pitchFamily="49" charset="0"/>
            </a:endParaRPr>
          </a:p>
        </p:txBody>
      </p:sp>
      <p:sp>
        <p:nvSpPr>
          <p:cNvPr id="12" name="Rectangle 12">
            <a:extLst>
              <a:ext uri="{FF2B5EF4-FFF2-40B4-BE49-F238E27FC236}">
                <a16:creationId xmlns:a16="http://schemas.microsoft.com/office/drawing/2014/main" id="{DA3A3D15-11DF-5F44-ACF7-170235B5ABAD}"/>
              </a:ext>
            </a:extLst>
          </p:cNvPr>
          <p:cNvSpPr/>
          <p:nvPr/>
        </p:nvSpPr>
        <p:spPr>
          <a:xfrm>
            <a:off x="3321628" y="2385038"/>
            <a:ext cx="1665841" cy="338554"/>
          </a:xfrm>
          <a:prstGeom prst="rect">
            <a:avLst/>
          </a:prstGeom>
        </p:spPr>
        <p:txBody>
          <a:bodyPr wrap="none">
            <a:spAutoFit/>
          </a:bodyPr>
          <a:lstStyle/>
          <a:p>
            <a:r>
              <a:rPr lang="en-US" sz="1600" b="1" dirty="0">
                <a:solidFill>
                  <a:srgbClr val="000000"/>
                </a:solidFill>
                <a:latin typeface="Courier New" panose="02070309020205020404" pitchFamily="49" charset="0"/>
                <a:cs typeface="Courier New" panose="02070309020205020404" pitchFamily="49" charset="0"/>
              </a:rPr>
              <a:t>analog input</a:t>
            </a:r>
            <a:endParaRPr lang="en-US" sz="1600" b="1" dirty="0">
              <a:latin typeface="Courier New" panose="02070309020205020404" pitchFamily="49" charset="0"/>
              <a:cs typeface="Courier New" panose="02070309020205020404" pitchFamily="49" charset="0"/>
            </a:endParaRPr>
          </a:p>
        </p:txBody>
      </p:sp>
      <p:cxnSp>
        <p:nvCxnSpPr>
          <p:cNvPr id="13" name="Straight Connector 13">
            <a:extLst>
              <a:ext uri="{FF2B5EF4-FFF2-40B4-BE49-F238E27FC236}">
                <a16:creationId xmlns:a16="http://schemas.microsoft.com/office/drawing/2014/main" id="{1ACCD6BA-4C58-B54C-B52C-A9C528729FF1}"/>
              </a:ext>
            </a:extLst>
          </p:cNvPr>
          <p:cNvCxnSpPr/>
          <p:nvPr/>
        </p:nvCxnSpPr>
        <p:spPr>
          <a:xfrm flipH="1">
            <a:off x="4016485" y="3642463"/>
            <a:ext cx="3064287"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4" name="Freeform 15">
            <a:extLst>
              <a:ext uri="{FF2B5EF4-FFF2-40B4-BE49-F238E27FC236}">
                <a16:creationId xmlns:a16="http://schemas.microsoft.com/office/drawing/2014/main" id="{2489EF0B-337D-2440-A05A-ADB441268F0B}"/>
              </a:ext>
            </a:extLst>
          </p:cNvPr>
          <p:cNvSpPr/>
          <p:nvPr/>
        </p:nvSpPr>
        <p:spPr>
          <a:xfrm>
            <a:off x="4058368" y="2743188"/>
            <a:ext cx="3071266" cy="2631516"/>
          </a:xfrm>
          <a:custGeom>
            <a:avLst/>
            <a:gdLst>
              <a:gd name="connsiteX0" fmla="*/ 0 w 2882803"/>
              <a:gd name="connsiteY0" fmla="*/ 1961423 h 1961423"/>
              <a:gd name="connsiteX1" fmla="*/ 628214 w 2882803"/>
              <a:gd name="connsiteY1" fmla="*/ 111682 h 1961423"/>
              <a:gd name="connsiteX2" fmla="*/ 1340190 w 2882803"/>
              <a:gd name="connsiteY2" fmla="*/ 1821820 h 1961423"/>
              <a:gd name="connsiteX3" fmla="*/ 2121967 w 2882803"/>
              <a:gd name="connsiteY3" fmla="*/ 593313 h 1961423"/>
              <a:gd name="connsiteX4" fmla="*/ 2512855 w 2882803"/>
              <a:gd name="connsiteY4" fmla="*/ 809698 h 1961423"/>
              <a:gd name="connsiteX5" fmla="*/ 2750181 w 2882803"/>
              <a:gd name="connsiteY5" fmla="*/ 572373 h 1961423"/>
              <a:gd name="connsiteX6" fmla="*/ 2882803 w 2882803"/>
              <a:gd name="connsiteY6" fmla="*/ 0 h 196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2803" h="1961423">
                <a:moveTo>
                  <a:pt x="0" y="1961423"/>
                </a:moveTo>
                <a:cubicBezTo>
                  <a:pt x="202424" y="1048186"/>
                  <a:pt x="404849" y="134949"/>
                  <a:pt x="628214" y="111682"/>
                </a:cubicBezTo>
                <a:cubicBezTo>
                  <a:pt x="851579" y="88415"/>
                  <a:pt x="1091231" y="1741548"/>
                  <a:pt x="1340190" y="1821820"/>
                </a:cubicBezTo>
                <a:cubicBezTo>
                  <a:pt x="1589149" y="1902092"/>
                  <a:pt x="1926523" y="762000"/>
                  <a:pt x="2121967" y="593313"/>
                </a:cubicBezTo>
                <a:cubicBezTo>
                  <a:pt x="2317411" y="424626"/>
                  <a:pt x="2408153" y="813188"/>
                  <a:pt x="2512855" y="809698"/>
                </a:cubicBezTo>
                <a:cubicBezTo>
                  <a:pt x="2617557" y="806208"/>
                  <a:pt x="2688523" y="707323"/>
                  <a:pt x="2750181" y="572373"/>
                </a:cubicBezTo>
                <a:cubicBezTo>
                  <a:pt x="2811839" y="437423"/>
                  <a:pt x="2882803" y="0"/>
                  <a:pt x="2882803"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7">
            <a:extLst>
              <a:ext uri="{FF2B5EF4-FFF2-40B4-BE49-F238E27FC236}">
                <a16:creationId xmlns:a16="http://schemas.microsoft.com/office/drawing/2014/main" id="{FEB7551D-DE70-8C4A-9911-AEF0729A5101}"/>
              </a:ext>
            </a:extLst>
          </p:cNvPr>
          <p:cNvCxnSpPr/>
          <p:nvPr/>
        </p:nvCxnSpPr>
        <p:spPr>
          <a:xfrm flipH="1" flipV="1">
            <a:off x="4434778" y="3739549"/>
            <a:ext cx="831155" cy="18167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20">
            <a:extLst>
              <a:ext uri="{FF2B5EF4-FFF2-40B4-BE49-F238E27FC236}">
                <a16:creationId xmlns:a16="http://schemas.microsoft.com/office/drawing/2014/main" id="{24718CA3-8E40-414F-BDB9-209F1A3D505D}"/>
              </a:ext>
            </a:extLst>
          </p:cNvPr>
          <p:cNvCxnSpPr/>
          <p:nvPr/>
        </p:nvCxnSpPr>
        <p:spPr>
          <a:xfrm flipV="1">
            <a:off x="5769435" y="3827130"/>
            <a:ext cx="453649" cy="17291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24">
            <a:extLst>
              <a:ext uri="{FF2B5EF4-FFF2-40B4-BE49-F238E27FC236}">
                <a16:creationId xmlns:a16="http://schemas.microsoft.com/office/drawing/2014/main" id="{45302FE7-DBE4-4D4E-9290-13A0657232C4}"/>
              </a:ext>
            </a:extLst>
          </p:cNvPr>
          <p:cNvCxnSpPr/>
          <p:nvPr/>
        </p:nvCxnSpPr>
        <p:spPr>
          <a:xfrm flipV="1">
            <a:off x="6164588" y="3739549"/>
            <a:ext cx="740546" cy="18167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29">
            <a:extLst>
              <a:ext uri="{FF2B5EF4-FFF2-40B4-BE49-F238E27FC236}">
                <a16:creationId xmlns:a16="http://schemas.microsoft.com/office/drawing/2014/main" id="{F35A3214-AAE8-1C45-A29C-937E27A9A2BA}"/>
              </a:ext>
            </a:extLst>
          </p:cNvPr>
          <p:cNvSpPr/>
          <p:nvPr/>
        </p:nvSpPr>
        <p:spPr>
          <a:xfrm>
            <a:off x="3974605" y="5657004"/>
            <a:ext cx="4257897" cy="338554"/>
          </a:xfrm>
          <a:prstGeom prst="rect">
            <a:avLst/>
          </a:prstGeom>
        </p:spPr>
        <p:txBody>
          <a:bodyPr wrap="none">
            <a:spAutoFit/>
          </a:bodyPr>
          <a:lstStyle/>
          <a:p>
            <a:r>
              <a:rPr lang="en-US" sz="1600" dirty="0">
                <a:latin typeface="Courier New" panose="02070309020205020404" pitchFamily="49" charset="0"/>
                <a:cs typeface="Courier New" panose="02070309020205020404" pitchFamily="49" charset="0"/>
              </a:rPr>
              <a:t>we want to detect these crossings</a:t>
            </a:r>
          </a:p>
        </p:txBody>
      </p:sp>
      <p:sp>
        <p:nvSpPr>
          <p:cNvPr id="19" name="Rectangle 30">
            <a:extLst>
              <a:ext uri="{FF2B5EF4-FFF2-40B4-BE49-F238E27FC236}">
                <a16:creationId xmlns:a16="http://schemas.microsoft.com/office/drawing/2014/main" id="{18D44D17-8EDF-A14D-932B-F8851DC328FE}"/>
              </a:ext>
            </a:extLst>
          </p:cNvPr>
          <p:cNvSpPr/>
          <p:nvPr/>
        </p:nvSpPr>
        <p:spPr>
          <a:xfrm>
            <a:off x="7533966" y="3477628"/>
            <a:ext cx="2529860" cy="338554"/>
          </a:xfrm>
          <a:prstGeom prst="rect">
            <a:avLst/>
          </a:prstGeom>
        </p:spPr>
        <p:txBody>
          <a:bodyPr wrap="none">
            <a:spAutoFit/>
          </a:bodyPr>
          <a:lstStyle/>
          <a:p>
            <a:r>
              <a:rPr lang="en-US" sz="1600" dirty="0">
                <a:latin typeface="Courier New" panose="02070309020205020404" pitchFamily="49" charset="0"/>
                <a:cs typeface="Courier New" panose="02070309020205020404" pitchFamily="49" charset="0"/>
              </a:rPr>
              <a:t>the threshold value</a:t>
            </a:r>
          </a:p>
        </p:txBody>
      </p:sp>
      <p:sp>
        <p:nvSpPr>
          <p:cNvPr id="20" name="Oval 31">
            <a:extLst>
              <a:ext uri="{FF2B5EF4-FFF2-40B4-BE49-F238E27FC236}">
                <a16:creationId xmlns:a16="http://schemas.microsoft.com/office/drawing/2014/main" id="{15C12756-7F5E-F44A-BF78-3190804EDC1C}"/>
              </a:ext>
            </a:extLst>
          </p:cNvPr>
          <p:cNvSpPr/>
          <p:nvPr/>
        </p:nvSpPr>
        <p:spPr>
          <a:xfrm>
            <a:off x="4301464" y="3537271"/>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32">
            <a:extLst>
              <a:ext uri="{FF2B5EF4-FFF2-40B4-BE49-F238E27FC236}">
                <a16:creationId xmlns:a16="http://schemas.microsoft.com/office/drawing/2014/main" id="{AD8F1C4D-FB10-F743-BB17-4D01D08C581C}"/>
              </a:ext>
            </a:extLst>
          </p:cNvPr>
          <p:cNvSpPr/>
          <p:nvPr/>
        </p:nvSpPr>
        <p:spPr>
          <a:xfrm>
            <a:off x="6164588" y="3544832"/>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33">
            <a:extLst>
              <a:ext uri="{FF2B5EF4-FFF2-40B4-BE49-F238E27FC236}">
                <a16:creationId xmlns:a16="http://schemas.microsoft.com/office/drawing/2014/main" id="{38E819AC-D299-914A-A221-946E413905E3}"/>
              </a:ext>
            </a:extLst>
          </p:cNvPr>
          <p:cNvSpPr/>
          <p:nvPr/>
        </p:nvSpPr>
        <p:spPr>
          <a:xfrm>
            <a:off x="6834053" y="3523021"/>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直線矢印コネクタ 22">
            <a:extLst>
              <a:ext uri="{FF2B5EF4-FFF2-40B4-BE49-F238E27FC236}">
                <a16:creationId xmlns:a16="http://schemas.microsoft.com/office/drawing/2014/main" id="{A3427E95-F6BC-CD4B-BF8D-F2CF14CFC53C}"/>
              </a:ext>
            </a:extLst>
          </p:cNvPr>
          <p:cNvCxnSpPr>
            <a:cxnSpLocks/>
          </p:cNvCxnSpPr>
          <p:nvPr/>
        </p:nvCxnSpPr>
        <p:spPr>
          <a:xfrm flipV="1">
            <a:off x="4154390" y="3396122"/>
            <a:ext cx="122788" cy="4310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5BA41044-193F-974F-A675-3432270F2CA2}"/>
              </a:ext>
            </a:extLst>
          </p:cNvPr>
          <p:cNvCxnSpPr>
            <a:cxnSpLocks/>
          </p:cNvCxnSpPr>
          <p:nvPr/>
        </p:nvCxnSpPr>
        <p:spPr>
          <a:xfrm flipV="1">
            <a:off x="5970866" y="3430860"/>
            <a:ext cx="122788" cy="4310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02D2E195-402C-E049-9EFF-17EE262B521F}"/>
              </a:ext>
            </a:extLst>
          </p:cNvPr>
          <p:cNvCxnSpPr>
            <a:cxnSpLocks/>
          </p:cNvCxnSpPr>
          <p:nvPr/>
        </p:nvCxnSpPr>
        <p:spPr>
          <a:xfrm flipV="1">
            <a:off x="6661921" y="3391576"/>
            <a:ext cx="122788" cy="4310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04984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a:t>Triggering by the Input Value</a:t>
            </a:r>
            <a:endParaRPr kumimoji="1" lang="ja-JP" altLang="en-US" sz="4000" dirty="0"/>
          </a:p>
        </p:txBody>
      </p:sp>
      <p:sp>
        <p:nvSpPr>
          <p:cNvPr id="9" name="コンテンツ プレースホルダー 5"/>
          <p:cNvSpPr txBox="1">
            <a:spLocks/>
          </p:cNvSpPr>
          <p:nvPr/>
        </p:nvSpPr>
        <p:spPr>
          <a:xfrm>
            <a:off x="838201" y="1690688"/>
            <a:ext cx="7226507" cy="499922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After checking the condition at the ‘&amp;&amp;’ object, the trigger object sends out the current analog input value to the ‘int’ object.</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As the int value is received at the right inlet of the ‘int’ object, it just stores the input value.</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This input value will be used as the previous analog input value when the next input value is output from the </a:t>
            </a:r>
            <a:r>
              <a:rPr lang="en-US" altLang="ja-JP" dirty="0" err="1">
                <a:latin typeface="Courier New" panose="02070309020205020404" pitchFamily="49" charset="0"/>
                <a:cs typeface="Courier New" panose="02070309020205020404" pitchFamily="49" charset="0"/>
              </a:rPr>
              <a:t>ain</a:t>
            </a:r>
            <a:r>
              <a:rPr lang="en-US" altLang="ja-JP" dirty="0">
                <a:latin typeface="Courier New" panose="02070309020205020404" pitchFamily="49" charset="0"/>
                <a:cs typeface="Courier New" panose="02070309020205020404" pitchFamily="49" charset="0"/>
              </a:rPr>
              <a:t> object.</a:t>
            </a:r>
          </a:p>
          <a:p>
            <a:pPr>
              <a:lnSpc>
                <a:spcPct val="90000"/>
              </a:lnSpc>
            </a:pPr>
            <a:endParaRPr lang="en-US" altLang="ja-JP" dirty="0">
              <a:latin typeface="Courier New" panose="02070309020205020404" pitchFamily="49" charset="0"/>
              <a:cs typeface="Courier New" panose="02070309020205020404" pitchFamily="49" charset="0"/>
            </a:endParaRPr>
          </a:p>
        </p:txBody>
      </p:sp>
      <p:pic>
        <p:nvPicPr>
          <p:cNvPr id="24" name="図 23" descr="テキスト, 地図 が含まれている画像&#10;&#10;自動的に生成された説明">
            <a:extLst>
              <a:ext uri="{FF2B5EF4-FFF2-40B4-BE49-F238E27FC236}">
                <a16:creationId xmlns:a16="http://schemas.microsoft.com/office/drawing/2014/main" id="{5FF2F234-EF39-DF47-A546-B502B5E40111}"/>
              </a:ext>
            </a:extLst>
          </p:cNvPr>
          <p:cNvPicPr>
            <a:picLocks noChangeAspect="1"/>
          </p:cNvPicPr>
          <p:nvPr/>
        </p:nvPicPr>
        <p:blipFill>
          <a:blip r:embed="rId3"/>
          <a:stretch>
            <a:fillRect/>
          </a:stretch>
        </p:blipFill>
        <p:spPr>
          <a:xfrm>
            <a:off x="8166701" y="1596255"/>
            <a:ext cx="2923062" cy="5093653"/>
          </a:xfrm>
          <a:prstGeom prst="rect">
            <a:avLst/>
          </a:prstGeom>
        </p:spPr>
      </p:pic>
      <p:sp>
        <p:nvSpPr>
          <p:cNvPr id="7" name="Oval 31">
            <a:extLst>
              <a:ext uri="{FF2B5EF4-FFF2-40B4-BE49-F238E27FC236}">
                <a16:creationId xmlns:a16="http://schemas.microsoft.com/office/drawing/2014/main" id="{CA34A8E3-D566-9541-BA0B-CD4902E250CD}"/>
              </a:ext>
            </a:extLst>
          </p:cNvPr>
          <p:cNvSpPr/>
          <p:nvPr/>
        </p:nvSpPr>
        <p:spPr>
          <a:xfrm>
            <a:off x="8732758" y="4288291"/>
            <a:ext cx="240320" cy="191069"/>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31">
            <a:extLst>
              <a:ext uri="{FF2B5EF4-FFF2-40B4-BE49-F238E27FC236}">
                <a16:creationId xmlns:a16="http://schemas.microsoft.com/office/drawing/2014/main" id="{FDAB3EC4-61F6-564C-8991-375C164F060F}"/>
              </a:ext>
            </a:extLst>
          </p:cNvPr>
          <p:cNvSpPr/>
          <p:nvPr/>
        </p:nvSpPr>
        <p:spPr>
          <a:xfrm>
            <a:off x="9060568" y="3609849"/>
            <a:ext cx="240320" cy="191069"/>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17071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dirty="0" err="1"/>
              <a:t>Ardestan</a:t>
            </a:r>
            <a:r>
              <a:rPr lang="en-US" altLang="ja-JP" sz="4000" dirty="0"/>
              <a:t>: Exercise 04</a:t>
            </a:r>
            <a:endParaRPr kumimoji="1" lang="ja-JP" altLang="en-US" sz="4000" dirty="0"/>
          </a:p>
        </p:txBody>
      </p:sp>
      <p:sp>
        <p:nvSpPr>
          <p:cNvPr id="9" name="コンテンツ プレースホルダー 5"/>
          <p:cNvSpPr txBox="1">
            <a:spLocks/>
          </p:cNvSpPr>
          <p:nvPr/>
        </p:nvSpPr>
        <p:spPr>
          <a:xfrm>
            <a:off x="838201" y="1690688"/>
            <a:ext cx="7226507" cy="499922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Now, modify the program to start blinking a LED (1 sec on/1 sec off), when the analog input value from the potentiometer go beyond 512.</a:t>
            </a:r>
          </a:p>
          <a:p>
            <a:pPr>
              <a:lnSpc>
                <a:spcPct val="90000"/>
              </a:lnSpc>
            </a:pPr>
            <a:endParaRPr lang="en-US" altLang="ja-JP" dirty="0">
              <a:latin typeface="Courier New" panose="02070309020205020404" pitchFamily="49" charset="0"/>
              <a:cs typeface="Courier New" panose="02070309020205020404" pitchFamily="49" charset="0"/>
            </a:endParaRPr>
          </a:p>
          <a:p>
            <a:pPr marL="0" indent="0">
              <a:lnSpc>
                <a:spcPct val="90000"/>
              </a:lnSpc>
              <a:buNone/>
            </a:pPr>
            <a:endParaRPr lang="en-US" altLang="ja-JP" dirty="0">
              <a:latin typeface="Courier New" panose="02070309020205020404" pitchFamily="49" charset="0"/>
              <a:cs typeface="Courier New" panose="02070309020205020404" pitchFamily="49" charset="0"/>
            </a:endParaRPr>
          </a:p>
        </p:txBody>
      </p:sp>
      <p:pic>
        <p:nvPicPr>
          <p:cNvPr id="5" name="図 4" descr="テキスト, 地図 が含まれている画像&#10;&#10;自動的に生成された説明">
            <a:extLst>
              <a:ext uri="{FF2B5EF4-FFF2-40B4-BE49-F238E27FC236}">
                <a16:creationId xmlns:a16="http://schemas.microsoft.com/office/drawing/2014/main" id="{D537ACCA-059B-3243-96F9-7F6FE34D670E}"/>
              </a:ext>
            </a:extLst>
          </p:cNvPr>
          <p:cNvPicPr>
            <a:picLocks noChangeAspect="1"/>
          </p:cNvPicPr>
          <p:nvPr/>
        </p:nvPicPr>
        <p:blipFill>
          <a:blip r:embed="rId3"/>
          <a:stretch>
            <a:fillRect/>
          </a:stretch>
        </p:blipFill>
        <p:spPr>
          <a:xfrm>
            <a:off x="8166701" y="1596255"/>
            <a:ext cx="2923062" cy="5093653"/>
          </a:xfrm>
          <a:prstGeom prst="rect">
            <a:avLst/>
          </a:prstGeom>
        </p:spPr>
      </p:pic>
    </p:spTree>
    <p:extLst>
      <p:ext uri="{BB962C8B-B14F-4D97-AF65-F5344CB8AC3E}">
        <p14:creationId xmlns:p14="http://schemas.microsoft.com/office/powerpoint/2010/main" val="1625484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08B03C-9F02-4446-AB38-543110B3A0C7}"/>
              </a:ext>
            </a:extLst>
          </p:cNvPr>
          <p:cNvSpPr>
            <a:spLocks noGrp="1"/>
          </p:cNvSpPr>
          <p:nvPr>
            <p:ph type="title"/>
          </p:nvPr>
        </p:nvSpPr>
        <p:spPr/>
        <p:txBody>
          <a:bodyPr/>
          <a:lstStyle/>
          <a:p>
            <a:r>
              <a:rPr kumimoji="1" lang="en-US" altLang="ja-JP" dirty="0"/>
              <a:t>Analog Output</a:t>
            </a:r>
            <a:endParaRPr kumimoji="1" lang="ja-JP" altLang="en-US"/>
          </a:p>
        </p:txBody>
      </p:sp>
      <p:sp>
        <p:nvSpPr>
          <p:cNvPr id="3" name="コンテンツ プレースホルダー 2">
            <a:extLst>
              <a:ext uri="{FF2B5EF4-FFF2-40B4-BE49-F238E27FC236}">
                <a16:creationId xmlns:a16="http://schemas.microsoft.com/office/drawing/2014/main" id="{5AA41945-0EE2-B04D-B20C-2DE40263E7ED}"/>
              </a:ext>
            </a:extLst>
          </p:cNvPr>
          <p:cNvSpPr>
            <a:spLocks noGrp="1"/>
          </p:cNvSpPr>
          <p:nvPr>
            <p:ph idx="1"/>
          </p:nvPr>
        </p:nvSpPr>
        <p:spPr>
          <a:xfrm>
            <a:off x="838200" y="1825625"/>
            <a:ext cx="10515600" cy="4351338"/>
          </a:xfrm>
        </p:spPr>
        <p:txBody>
          <a:bodyPr/>
          <a:lstStyle/>
          <a:p>
            <a:r>
              <a:rPr lang="en-US" altLang="ja-JP" dirty="0"/>
              <a:t>Computers are digital.</a:t>
            </a:r>
          </a:p>
          <a:p>
            <a:r>
              <a:rPr lang="en-US" altLang="ja-JP" dirty="0"/>
              <a:t>Can’t use analog signals as it is.</a:t>
            </a:r>
          </a:p>
          <a:p>
            <a:r>
              <a:rPr kumimoji="1" lang="en-US" altLang="ja-JP" dirty="0"/>
              <a:t>Must be digital.</a:t>
            </a:r>
          </a:p>
          <a:p>
            <a:endParaRPr lang="en-US" altLang="ja-JP" dirty="0"/>
          </a:p>
          <a:p>
            <a:r>
              <a:rPr kumimoji="1" lang="en-US" altLang="ja-JP" dirty="0"/>
              <a:t>How </a:t>
            </a:r>
            <a:r>
              <a:rPr lang="en-US" altLang="ja-JP" dirty="0"/>
              <a:t>can we use analog outputs with the Arduino?</a:t>
            </a:r>
          </a:p>
          <a:p>
            <a:endParaRPr kumimoji="1" lang="ja-JP" altLang="en-US"/>
          </a:p>
        </p:txBody>
      </p:sp>
      <p:sp>
        <p:nvSpPr>
          <p:cNvPr id="4" name="スライド番号プレースホルダー 3">
            <a:extLst>
              <a:ext uri="{FF2B5EF4-FFF2-40B4-BE49-F238E27FC236}">
                <a16:creationId xmlns:a16="http://schemas.microsoft.com/office/drawing/2014/main" id="{B8E20A3F-6AB1-EC4B-9104-BFCCE0BA619C}"/>
              </a:ext>
            </a:extLst>
          </p:cNvPr>
          <p:cNvSpPr>
            <a:spLocks noGrp="1"/>
          </p:cNvSpPr>
          <p:nvPr>
            <p:ph type="sldNum" sz="quarter" idx="12"/>
          </p:nvPr>
        </p:nvSpPr>
        <p:spPr/>
        <p:txBody>
          <a:bodyPr/>
          <a:lstStyle/>
          <a:p>
            <a:fld id="{D5DDEC14-9F2A-1C40-9F92-7E724392E266}" type="slidenum">
              <a:rPr kumimoji="1" lang="ja-JP" altLang="en-US" smtClean="0"/>
              <a:t>4</a:t>
            </a:fld>
            <a:endParaRPr kumimoji="1" lang="ja-JP" altLang="en-US"/>
          </a:p>
        </p:txBody>
      </p:sp>
    </p:spTree>
    <p:extLst>
      <p:ext uri="{BB962C8B-B14F-4D97-AF65-F5344CB8AC3E}">
        <p14:creationId xmlns:p14="http://schemas.microsoft.com/office/powerpoint/2010/main" val="17074224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err="1"/>
              <a:t>Ardestan</a:t>
            </a:r>
            <a:r>
              <a:rPr lang="en-US" altLang="ja-JP" sz="4000" dirty="0"/>
              <a:t>: Exercise 05</a:t>
            </a:r>
            <a:endParaRPr kumimoji="1" lang="ja-JP" altLang="en-US" sz="4000" dirty="0"/>
          </a:p>
        </p:txBody>
      </p:sp>
      <p:sp>
        <p:nvSpPr>
          <p:cNvPr id="9" name="コンテンツ プレースホルダー 5"/>
          <p:cNvSpPr txBox="1">
            <a:spLocks/>
          </p:cNvSpPr>
          <p:nvPr/>
        </p:nvSpPr>
        <p:spPr>
          <a:xfrm>
            <a:off x="838201" y="2015732"/>
            <a:ext cx="5570093" cy="34506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We may also want to detect when</a:t>
            </a: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the input value goes from the above to the below a certain threshold?</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Modify the program. This time start blinking a LED when the analog input value go below 512. </a:t>
            </a:r>
          </a:p>
          <a:p>
            <a:endParaRPr lang="en-US" altLang="ja-JP" dirty="0"/>
          </a:p>
        </p:txBody>
      </p:sp>
      <p:cxnSp>
        <p:nvCxnSpPr>
          <p:cNvPr id="5" name="Straight Connector 4"/>
          <p:cNvCxnSpPr/>
          <p:nvPr/>
        </p:nvCxnSpPr>
        <p:spPr>
          <a:xfrm>
            <a:off x="6915054" y="2564370"/>
            <a:ext cx="27921" cy="26315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6942975" y="5195887"/>
            <a:ext cx="30642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9517802" y="5167758"/>
            <a:ext cx="614271" cy="307777"/>
          </a:xfrm>
          <a:prstGeom prst="rect">
            <a:avLst/>
          </a:prstGeom>
        </p:spPr>
        <p:txBody>
          <a:bodyPr wrap="none">
            <a:spAutoFit/>
          </a:bodyPr>
          <a:lstStyle/>
          <a:p>
            <a:r>
              <a:rPr lang="en-US" sz="1400" dirty="0">
                <a:solidFill>
                  <a:srgbClr val="000000"/>
                </a:solidFill>
                <a:latin typeface="Courier New" panose="02070309020205020404" pitchFamily="49" charset="0"/>
                <a:cs typeface="Courier New" panose="02070309020205020404" pitchFamily="49" charset="0"/>
              </a:rPr>
              <a:t>time</a:t>
            </a:r>
            <a:endParaRPr lang="en-US" sz="1400" dirty="0">
              <a:latin typeface="Courier New" panose="02070309020205020404" pitchFamily="49" charset="0"/>
              <a:cs typeface="Courier New" panose="02070309020205020404" pitchFamily="49" charset="0"/>
            </a:endParaRPr>
          </a:p>
        </p:txBody>
      </p:sp>
      <p:sp>
        <p:nvSpPr>
          <p:cNvPr id="13" name="Rectangle 12"/>
          <p:cNvSpPr/>
          <p:nvPr/>
        </p:nvSpPr>
        <p:spPr>
          <a:xfrm>
            <a:off x="6234157" y="2206220"/>
            <a:ext cx="1473480" cy="307777"/>
          </a:xfrm>
          <a:prstGeom prst="rect">
            <a:avLst/>
          </a:prstGeom>
        </p:spPr>
        <p:txBody>
          <a:bodyPr wrap="none">
            <a:spAutoFit/>
          </a:bodyPr>
          <a:lstStyle/>
          <a:p>
            <a:r>
              <a:rPr lang="en-US" sz="1400" dirty="0">
                <a:solidFill>
                  <a:srgbClr val="000000"/>
                </a:solidFill>
                <a:latin typeface="Courier New" panose="02070309020205020404" pitchFamily="49" charset="0"/>
                <a:cs typeface="Courier New" panose="02070309020205020404" pitchFamily="49" charset="0"/>
              </a:rPr>
              <a:t>analog input</a:t>
            </a:r>
            <a:endParaRPr lang="en-US" sz="1400" dirty="0">
              <a:latin typeface="Courier New" panose="02070309020205020404" pitchFamily="49" charset="0"/>
              <a:cs typeface="Courier New" panose="02070309020205020404" pitchFamily="49" charset="0"/>
            </a:endParaRPr>
          </a:p>
        </p:txBody>
      </p:sp>
      <p:cxnSp>
        <p:nvCxnSpPr>
          <p:cNvPr id="14" name="Straight Connector 13"/>
          <p:cNvCxnSpPr/>
          <p:nvPr/>
        </p:nvCxnSpPr>
        <p:spPr>
          <a:xfrm flipH="1">
            <a:off x="6929014" y="4493374"/>
            <a:ext cx="3064287"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7856797" y="4639968"/>
            <a:ext cx="301198" cy="7908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8661736" y="4621864"/>
            <a:ext cx="140552" cy="8041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9281127" y="4617213"/>
            <a:ext cx="234366" cy="8088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179327" y="5514390"/>
            <a:ext cx="3252814" cy="276999"/>
          </a:xfrm>
          <a:prstGeom prst="rect">
            <a:avLst/>
          </a:prstGeom>
        </p:spPr>
        <p:txBody>
          <a:bodyPr wrap="none">
            <a:spAutoFit/>
          </a:bodyPr>
          <a:lstStyle/>
          <a:p>
            <a:r>
              <a:rPr lang="en-US" sz="1200" dirty="0">
                <a:latin typeface="Courier New" panose="02070309020205020404" pitchFamily="49" charset="0"/>
                <a:cs typeface="Courier New" panose="02070309020205020404" pitchFamily="49" charset="0"/>
              </a:rPr>
              <a:t>we want to detect these crossings</a:t>
            </a:r>
          </a:p>
        </p:txBody>
      </p:sp>
      <p:sp>
        <p:nvSpPr>
          <p:cNvPr id="31" name="Rectangle 30"/>
          <p:cNvSpPr/>
          <p:nvPr/>
        </p:nvSpPr>
        <p:spPr>
          <a:xfrm>
            <a:off x="9989854" y="4307227"/>
            <a:ext cx="1646605" cy="246221"/>
          </a:xfrm>
          <a:prstGeom prst="rect">
            <a:avLst/>
          </a:prstGeom>
        </p:spPr>
        <p:txBody>
          <a:bodyPr wrap="none">
            <a:spAutoFit/>
          </a:bodyPr>
          <a:lstStyle/>
          <a:p>
            <a:r>
              <a:rPr lang="en-US" sz="1000" dirty="0">
                <a:latin typeface="Courier New" panose="02070309020205020404" pitchFamily="49" charset="0"/>
                <a:cs typeface="Courier New" panose="02070309020205020404" pitchFamily="49" charset="0"/>
              </a:rPr>
              <a:t>the threshold value</a:t>
            </a:r>
          </a:p>
        </p:txBody>
      </p:sp>
      <p:sp>
        <p:nvSpPr>
          <p:cNvPr id="32" name="Oval 31"/>
          <p:cNvSpPr/>
          <p:nvPr/>
        </p:nvSpPr>
        <p:spPr>
          <a:xfrm>
            <a:off x="7751921" y="4383495"/>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urier New" panose="02070309020205020404" pitchFamily="49" charset="0"/>
              <a:cs typeface="Courier New" panose="02070309020205020404" pitchFamily="49" charset="0"/>
            </a:endParaRPr>
          </a:p>
        </p:txBody>
      </p:sp>
      <p:sp>
        <p:nvSpPr>
          <p:cNvPr id="33" name="Oval 32"/>
          <p:cNvSpPr/>
          <p:nvPr/>
        </p:nvSpPr>
        <p:spPr>
          <a:xfrm>
            <a:off x="8745315" y="4380734"/>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urier New" panose="02070309020205020404" pitchFamily="49" charset="0"/>
              <a:cs typeface="Courier New" panose="02070309020205020404" pitchFamily="49" charset="0"/>
            </a:endParaRPr>
          </a:p>
        </p:txBody>
      </p:sp>
      <p:sp>
        <p:nvSpPr>
          <p:cNvPr id="34" name="Oval 33"/>
          <p:cNvSpPr/>
          <p:nvPr/>
        </p:nvSpPr>
        <p:spPr>
          <a:xfrm>
            <a:off x="9534930" y="4391842"/>
            <a:ext cx="209753" cy="20306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urier New" panose="02070309020205020404" pitchFamily="49" charset="0"/>
              <a:cs typeface="Courier New" panose="02070309020205020404" pitchFamily="49" charset="0"/>
            </a:endParaRPr>
          </a:p>
        </p:txBody>
      </p:sp>
      <p:sp>
        <p:nvSpPr>
          <p:cNvPr id="7" name="Freeform 6"/>
          <p:cNvSpPr/>
          <p:nvPr/>
        </p:nvSpPr>
        <p:spPr>
          <a:xfrm>
            <a:off x="6952195" y="2643251"/>
            <a:ext cx="3048000" cy="2522389"/>
          </a:xfrm>
          <a:custGeom>
            <a:avLst/>
            <a:gdLst>
              <a:gd name="connsiteX0" fmla="*/ 0 w 3048000"/>
              <a:gd name="connsiteY0" fmla="*/ 2522389 h 2522389"/>
              <a:gd name="connsiteX1" fmla="*/ 584887 w 3048000"/>
              <a:gd name="connsiteY1" fmla="*/ 1434995 h 2522389"/>
              <a:gd name="connsiteX2" fmla="*/ 1178011 w 3048000"/>
              <a:gd name="connsiteY2" fmla="*/ 2069308 h 2522389"/>
              <a:gd name="connsiteX3" fmla="*/ 1655806 w 3048000"/>
              <a:gd name="connsiteY3" fmla="*/ 1611 h 2522389"/>
              <a:gd name="connsiteX4" fmla="*/ 2034746 w 3048000"/>
              <a:gd name="connsiteY4" fmla="*/ 2456486 h 2522389"/>
              <a:gd name="connsiteX5" fmla="*/ 2504303 w 3048000"/>
              <a:gd name="connsiteY5" fmla="*/ 1599751 h 2522389"/>
              <a:gd name="connsiteX6" fmla="*/ 2792627 w 3048000"/>
              <a:gd name="connsiteY6" fmla="*/ 2044595 h 2522389"/>
              <a:gd name="connsiteX7" fmla="*/ 3048000 w 3048000"/>
              <a:gd name="connsiteY7" fmla="*/ 1377330 h 252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8000" h="2522389">
                <a:moveTo>
                  <a:pt x="0" y="2522389"/>
                </a:moveTo>
                <a:cubicBezTo>
                  <a:pt x="194276" y="2016448"/>
                  <a:pt x="388552" y="1510508"/>
                  <a:pt x="584887" y="1434995"/>
                </a:cubicBezTo>
                <a:cubicBezTo>
                  <a:pt x="781222" y="1359482"/>
                  <a:pt x="999524" y="2308205"/>
                  <a:pt x="1178011" y="2069308"/>
                </a:cubicBezTo>
                <a:cubicBezTo>
                  <a:pt x="1356498" y="1830411"/>
                  <a:pt x="1513017" y="-62919"/>
                  <a:pt x="1655806" y="1611"/>
                </a:cubicBezTo>
                <a:cubicBezTo>
                  <a:pt x="1798595" y="66141"/>
                  <a:pt x="1893330" y="2190129"/>
                  <a:pt x="2034746" y="2456486"/>
                </a:cubicBezTo>
                <a:cubicBezTo>
                  <a:pt x="2176162" y="2722843"/>
                  <a:pt x="2377990" y="1668399"/>
                  <a:pt x="2504303" y="1599751"/>
                </a:cubicBezTo>
                <a:cubicBezTo>
                  <a:pt x="2630617" y="1531102"/>
                  <a:pt x="2702011" y="2081665"/>
                  <a:pt x="2792627" y="2044595"/>
                </a:cubicBezTo>
                <a:cubicBezTo>
                  <a:pt x="2883243" y="2007525"/>
                  <a:pt x="3048000" y="1377330"/>
                  <a:pt x="3048000" y="13773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urier New" panose="02070309020205020404" pitchFamily="49" charset="0"/>
              <a:cs typeface="Courier New" panose="02070309020205020404" pitchFamily="49" charset="0"/>
            </a:endParaRPr>
          </a:p>
        </p:txBody>
      </p:sp>
      <p:cxnSp>
        <p:nvCxnSpPr>
          <p:cNvPr id="19" name="直線矢印コネクタ 18">
            <a:extLst>
              <a:ext uri="{FF2B5EF4-FFF2-40B4-BE49-F238E27FC236}">
                <a16:creationId xmlns:a16="http://schemas.microsoft.com/office/drawing/2014/main" id="{2162A1CD-D171-994B-907C-E56ED4C3DCC6}"/>
              </a:ext>
            </a:extLst>
          </p:cNvPr>
          <p:cNvCxnSpPr>
            <a:cxnSpLocks/>
          </p:cNvCxnSpPr>
          <p:nvPr/>
        </p:nvCxnSpPr>
        <p:spPr>
          <a:xfrm>
            <a:off x="8007396" y="4253325"/>
            <a:ext cx="177767" cy="48009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A603BFBF-FA5C-7C48-AEA8-B69511AD7B12}"/>
              </a:ext>
            </a:extLst>
          </p:cNvPr>
          <p:cNvCxnSpPr>
            <a:cxnSpLocks/>
          </p:cNvCxnSpPr>
          <p:nvPr/>
        </p:nvCxnSpPr>
        <p:spPr>
          <a:xfrm>
            <a:off x="8952824" y="4190288"/>
            <a:ext cx="177767" cy="48009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C8273BD5-D16D-174C-991B-61E22949B650}"/>
              </a:ext>
            </a:extLst>
          </p:cNvPr>
          <p:cNvCxnSpPr>
            <a:cxnSpLocks/>
          </p:cNvCxnSpPr>
          <p:nvPr/>
        </p:nvCxnSpPr>
        <p:spPr>
          <a:xfrm>
            <a:off x="9778838" y="4192891"/>
            <a:ext cx="177767" cy="48009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55880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4" y="1825625"/>
            <a:ext cx="6001215" cy="4351338"/>
          </a:xfrm>
        </p:spPr>
        <p:txBody>
          <a:bodyPr>
            <a:normAutofit/>
          </a:bodyPr>
          <a:lstStyle/>
          <a:p>
            <a:r>
              <a:rPr lang="en-US" altLang="ja-JP" dirty="0" err="1"/>
              <a:t>Subpatch</a:t>
            </a:r>
            <a:endParaRPr lang="en-US" altLang="ja-JP" dirty="0"/>
          </a:p>
          <a:p>
            <a:pPr lvl="1"/>
            <a:r>
              <a:rPr lang="en-US" altLang="ja-JP" dirty="0"/>
              <a:t>Writing the same code is not just tiring, it makes it harder to comprehend what the program does.</a:t>
            </a:r>
          </a:p>
          <a:p>
            <a:pPr lvl="1"/>
            <a:endParaRPr lang="en-US" altLang="ja-JP" dirty="0"/>
          </a:p>
          <a:p>
            <a:pPr lvl="1"/>
            <a:r>
              <a:rPr lang="en-US" altLang="ja-JP" dirty="0"/>
              <a:t>You can create your own </a:t>
            </a:r>
            <a:r>
              <a:rPr lang="en-US" altLang="ja-JP" dirty="0" err="1"/>
              <a:t>Ardestan</a:t>
            </a:r>
            <a:r>
              <a:rPr lang="en-US" altLang="ja-JP" dirty="0"/>
              <a:t> object by </a:t>
            </a:r>
            <a:r>
              <a:rPr lang="en-US" altLang="ja-JP" dirty="0" err="1"/>
              <a:t>subpatching</a:t>
            </a:r>
            <a:r>
              <a:rPr lang="en-US" altLang="ja-JP" dirty="0"/>
              <a:t> and reuse it.</a:t>
            </a:r>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41</a:t>
            </a:fld>
            <a:endParaRPr kumimoji="1" lang="ja-JP" altLang="en-US"/>
          </a:p>
        </p:txBody>
      </p:sp>
      <p:pic>
        <p:nvPicPr>
          <p:cNvPr id="5" name="図 4" descr="テキスト, 地図 が含まれている画像&#10;&#10;自動的に生成された説明">
            <a:extLst>
              <a:ext uri="{FF2B5EF4-FFF2-40B4-BE49-F238E27FC236}">
                <a16:creationId xmlns:a16="http://schemas.microsoft.com/office/drawing/2014/main" id="{522A314D-777C-C54A-A763-923DD6276C79}"/>
              </a:ext>
            </a:extLst>
          </p:cNvPr>
          <p:cNvPicPr>
            <a:picLocks noChangeAspect="1"/>
          </p:cNvPicPr>
          <p:nvPr/>
        </p:nvPicPr>
        <p:blipFill>
          <a:blip r:embed="rId2"/>
          <a:stretch>
            <a:fillRect/>
          </a:stretch>
        </p:blipFill>
        <p:spPr>
          <a:xfrm>
            <a:off x="1705940" y="1476693"/>
            <a:ext cx="2923062" cy="5093653"/>
          </a:xfrm>
          <a:prstGeom prst="rect">
            <a:avLst/>
          </a:prstGeom>
        </p:spPr>
      </p:pic>
    </p:spTree>
    <p:extLst>
      <p:ext uri="{BB962C8B-B14F-4D97-AF65-F5344CB8AC3E}">
        <p14:creationId xmlns:p14="http://schemas.microsoft.com/office/powerpoint/2010/main" val="8010692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4" y="1825625"/>
            <a:ext cx="6001215" cy="4351338"/>
          </a:xfrm>
        </p:spPr>
        <p:txBody>
          <a:bodyPr>
            <a:normAutofit/>
          </a:bodyPr>
          <a:lstStyle/>
          <a:p>
            <a:r>
              <a:rPr lang="en-US" altLang="ja-JP" dirty="0"/>
              <a:t>First, create a new file ‘</a:t>
            </a:r>
            <a:r>
              <a:rPr lang="en-US" altLang="ja-JP" dirty="0" err="1"/>
              <a:t>high_threshold.ard</a:t>
            </a:r>
            <a:r>
              <a:rPr lang="en-US" altLang="ja-JP" dirty="0"/>
              <a:t>’ and copy the program.</a:t>
            </a:r>
          </a:p>
          <a:p>
            <a:endParaRPr lang="en-US" altLang="ja-JP" dirty="0"/>
          </a:p>
          <a:p>
            <a:r>
              <a:rPr lang="en-US" altLang="ja-JP" dirty="0"/>
              <a:t>Make it sure that you saved it.</a:t>
            </a:r>
          </a:p>
          <a:p>
            <a:pPr marL="0" indent="0">
              <a:buNone/>
            </a:pPr>
            <a:endParaRPr lang="en-US" altLang="ja-JP" dirty="0"/>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42</a:t>
            </a:fld>
            <a:endParaRPr kumimoji="1" lang="ja-JP" altLang="en-US"/>
          </a:p>
        </p:txBody>
      </p:sp>
      <p:pic>
        <p:nvPicPr>
          <p:cNvPr id="11" name="図 10" descr="テキスト, 地図 が含まれている画像&#10;&#10;自動的に生成された説明">
            <a:extLst>
              <a:ext uri="{FF2B5EF4-FFF2-40B4-BE49-F238E27FC236}">
                <a16:creationId xmlns:a16="http://schemas.microsoft.com/office/drawing/2014/main" id="{2EEDBDE8-4370-4E44-93A4-546069CECA2B}"/>
              </a:ext>
            </a:extLst>
          </p:cNvPr>
          <p:cNvPicPr>
            <a:picLocks noChangeAspect="1"/>
          </p:cNvPicPr>
          <p:nvPr/>
        </p:nvPicPr>
        <p:blipFill>
          <a:blip r:embed="rId2"/>
          <a:stretch>
            <a:fillRect/>
          </a:stretch>
        </p:blipFill>
        <p:spPr>
          <a:xfrm>
            <a:off x="969818" y="1396517"/>
            <a:ext cx="3769822" cy="5209553"/>
          </a:xfrm>
          <a:prstGeom prst="rect">
            <a:avLst/>
          </a:prstGeom>
        </p:spPr>
      </p:pic>
    </p:spTree>
    <p:extLst>
      <p:ext uri="{BB962C8B-B14F-4D97-AF65-F5344CB8AC3E}">
        <p14:creationId xmlns:p14="http://schemas.microsoft.com/office/powerpoint/2010/main" val="16107001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4" y="1825625"/>
            <a:ext cx="6001215" cy="4351338"/>
          </a:xfrm>
        </p:spPr>
        <p:txBody>
          <a:bodyPr>
            <a:normAutofit/>
          </a:bodyPr>
          <a:lstStyle/>
          <a:p>
            <a:endParaRPr lang="en-US" altLang="ja-JP" dirty="0"/>
          </a:p>
          <a:p>
            <a:r>
              <a:rPr lang="en-US" altLang="ja-JP" dirty="0"/>
              <a:t>Then you can use the ‘</a:t>
            </a:r>
            <a:r>
              <a:rPr lang="en-US" altLang="ja-JP" dirty="0" err="1"/>
              <a:t>high_threshold</a:t>
            </a:r>
            <a:r>
              <a:rPr lang="en-US" altLang="ja-JP" dirty="0"/>
              <a:t>’ object in other program!</a:t>
            </a:r>
          </a:p>
          <a:p>
            <a:endParaRPr lang="en-US" altLang="ja-JP" dirty="0"/>
          </a:p>
          <a:p>
            <a:r>
              <a:rPr lang="en-US" altLang="ja-JP" dirty="0"/>
              <a:t>But there is no inlet/outlet in this object.</a:t>
            </a:r>
          </a:p>
          <a:p>
            <a:r>
              <a:rPr lang="en-US" altLang="ja-JP" dirty="0"/>
              <a:t> </a:t>
            </a:r>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43</a:t>
            </a:fld>
            <a:endParaRPr kumimoji="1" lang="ja-JP" altLang="en-US"/>
          </a:p>
        </p:txBody>
      </p:sp>
      <p:pic>
        <p:nvPicPr>
          <p:cNvPr id="6" name="図 5" descr="スクリーンショット, 抽象 が含まれている画像&#10;&#10;自動的に生成された説明">
            <a:extLst>
              <a:ext uri="{FF2B5EF4-FFF2-40B4-BE49-F238E27FC236}">
                <a16:creationId xmlns:a16="http://schemas.microsoft.com/office/drawing/2014/main" id="{19C52534-8207-8447-92DB-CC048008D9BC}"/>
              </a:ext>
            </a:extLst>
          </p:cNvPr>
          <p:cNvPicPr>
            <a:picLocks noChangeAspect="1"/>
          </p:cNvPicPr>
          <p:nvPr/>
        </p:nvPicPr>
        <p:blipFill>
          <a:blip r:embed="rId2"/>
          <a:stretch>
            <a:fillRect/>
          </a:stretch>
        </p:blipFill>
        <p:spPr>
          <a:xfrm>
            <a:off x="856783" y="1422400"/>
            <a:ext cx="4481151" cy="4933950"/>
          </a:xfrm>
          <a:prstGeom prst="rect">
            <a:avLst/>
          </a:prstGeom>
        </p:spPr>
      </p:pic>
    </p:spTree>
    <p:extLst>
      <p:ext uri="{BB962C8B-B14F-4D97-AF65-F5344CB8AC3E}">
        <p14:creationId xmlns:p14="http://schemas.microsoft.com/office/powerpoint/2010/main" val="1074042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4" y="1825625"/>
            <a:ext cx="6001215" cy="4351338"/>
          </a:xfrm>
        </p:spPr>
        <p:txBody>
          <a:bodyPr>
            <a:normAutofit/>
          </a:bodyPr>
          <a:lstStyle/>
          <a:p>
            <a:r>
              <a:rPr lang="en-US" altLang="ja-JP" dirty="0"/>
              <a:t>Create an outlet object.</a:t>
            </a:r>
          </a:p>
          <a:p>
            <a:endParaRPr lang="en-US" altLang="ja-JP" dirty="0"/>
          </a:p>
          <a:p>
            <a:r>
              <a:rPr lang="en-US" altLang="ja-JP" dirty="0"/>
              <a:t>The argument you give will be the outlet number where the output from this program is sent out to the parent program.</a:t>
            </a:r>
          </a:p>
          <a:p>
            <a:endParaRPr lang="en-US" altLang="ja-JP" dirty="0"/>
          </a:p>
          <a:p>
            <a:r>
              <a:rPr lang="en-US" altLang="ja-JP" dirty="0"/>
              <a:t>Make it sure you save it.</a:t>
            </a:r>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44</a:t>
            </a:fld>
            <a:endParaRPr kumimoji="1" lang="ja-JP" altLang="en-US"/>
          </a:p>
        </p:txBody>
      </p:sp>
      <p:pic>
        <p:nvPicPr>
          <p:cNvPr id="10" name="図 9" descr="テキスト, 地図 が含まれている画像&#10;&#10;自動的に生成された説明">
            <a:extLst>
              <a:ext uri="{FF2B5EF4-FFF2-40B4-BE49-F238E27FC236}">
                <a16:creationId xmlns:a16="http://schemas.microsoft.com/office/drawing/2014/main" id="{5E307D2A-2758-9947-9E5E-24AF44816F9C}"/>
              </a:ext>
            </a:extLst>
          </p:cNvPr>
          <p:cNvPicPr>
            <a:picLocks noChangeAspect="1"/>
          </p:cNvPicPr>
          <p:nvPr/>
        </p:nvPicPr>
        <p:blipFill>
          <a:blip r:embed="rId2"/>
          <a:stretch>
            <a:fillRect/>
          </a:stretch>
        </p:blipFill>
        <p:spPr>
          <a:xfrm>
            <a:off x="961335" y="1446070"/>
            <a:ext cx="3001817" cy="5046805"/>
          </a:xfrm>
          <a:prstGeom prst="rect">
            <a:avLst/>
          </a:prstGeom>
        </p:spPr>
      </p:pic>
      <p:sp>
        <p:nvSpPr>
          <p:cNvPr id="8" name="Oval 31">
            <a:extLst>
              <a:ext uri="{FF2B5EF4-FFF2-40B4-BE49-F238E27FC236}">
                <a16:creationId xmlns:a16="http://schemas.microsoft.com/office/drawing/2014/main" id="{4CEC2A8B-2439-1547-8C27-D8465019CC0F}"/>
              </a:ext>
            </a:extLst>
          </p:cNvPr>
          <p:cNvSpPr/>
          <p:nvPr/>
        </p:nvSpPr>
        <p:spPr>
          <a:xfrm>
            <a:off x="917172" y="6079259"/>
            <a:ext cx="1407792" cy="438439"/>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71241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4" y="1825625"/>
            <a:ext cx="6001215" cy="4351338"/>
          </a:xfrm>
        </p:spPr>
        <p:txBody>
          <a:bodyPr>
            <a:normAutofit/>
          </a:bodyPr>
          <a:lstStyle/>
          <a:p>
            <a:endParaRPr lang="en-US" altLang="ja-JP" dirty="0"/>
          </a:p>
          <a:p>
            <a:r>
              <a:rPr lang="en-US" altLang="ja-JP" dirty="0"/>
              <a:t>Now, the </a:t>
            </a:r>
            <a:r>
              <a:rPr lang="en-US" altLang="ja-JP" dirty="0" err="1"/>
              <a:t>high_threshold</a:t>
            </a:r>
            <a:r>
              <a:rPr lang="en-US" altLang="ja-JP" dirty="0"/>
              <a:t> object in the parent patch has one outlet (outlet #0)!</a:t>
            </a:r>
          </a:p>
          <a:p>
            <a:pPr marL="0" indent="0">
              <a:buNone/>
            </a:pPr>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45</a:t>
            </a:fld>
            <a:endParaRPr kumimoji="1" lang="ja-JP" altLang="en-US"/>
          </a:p>
        </p:txBody>
      </p:sp>
      <p:pic>
        <p:nvPicPr>
          <p:cNvPr id="7" name="図 6" descr="スクリーンショット, 抽象 が含まれている画像&#10;&#10;自動的に生成された説明">
            <a:extLst>
              <a:ext uri="{FF2B5EF4-FFF2-40B4-BE49-F238E27FC236}">
                <a16:creationId xmlns:a16="http://schemas.microsoft.com/office/drawing/2014/main" id="{6E8FD823-32BD-774D-8803-CF99BF8CACA8}"/>
              </a:ext>
            </a:extLst>
          </p:cNvPr>
          <p:cNvPicPr>
            <a:picLocks noChangeAspect="1"/>
          </p:cNvPicPr>
          <p:nvPr/>
        </p:nvPicPr>
        <p:blipFill>
          <a:blip r:embed="rId2"/>
          <a:stretch>
            <a:fillRect/>
          </a:stretch>
        </p:blipFill>
        <p:spPr>
          <a:xfrm>
            <a:off x="838200" y="1825625"/>
            <a:ext cx="3467100" cy="4445000"/>
          </a:xfrm>
          <a:prstGeom prst="rect">
            <a:avLst/>
          </a:prstGeom>
        </p:spPr>
      </p:pic>
    </p:spTree>
    <p:extLst>
      <p:ext uri="{BB962C8B-B14F-4D97-AF65-F5344CB8AC3E}">
        <p14:creationId xmlns:p14="http://schemas.microsoft.com/office/powerpoint/2010/main" val="12325116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4" y="1825625"/>
            <a:ext cx="6001215" cy="4351338"/>
          </a:xfrm>
        </p:spPr>
        <p:txBody>
          <a:bodyPr>
            <a:normAutofit lnSpcReduction="10000"/>
          </a:bodyPr>
          <a:lstStyle/>
          <a:p>
            <a:r>
              <a:rPr lang="en-US" altLang="ja-JP" dirty="0"/>
              <a:t>Now let’s create an inlet so that your </a:t>
            </a:r>
            <a:r>
              <a:rPr lang="en-US" altLang="ja-JP" dirty="0" err="1"/>
              <a:t>subpatch</a:t>
            </a:r>
            <a:r>
              <a:rPr lang="en-US" altLang="ja-JP" dirty="0"/>
              <a:t> can receive input.</a:t>
            </a:r>
          </a:p>
          <a:p>
            <a:endParaRPr lang="en-US" altLang="ja-JP" dirty="0"/>
          </a:p>
          <a:p>
            <a:r>
              <a:rPr lang="en-US" altLang="ja-JP" dirty="0"/>
              <a:t>Remove the part related to the analog input and instead receive it from the parent program.</a:t>
            </a:r>
          </a:p>
          <a:p>
            <a:endParaRPr lang="en-US" altLang="ja-JP" dirty="0"/>
          </a:p>
          <a:p>
            <a:r>
              <a:rPr lang="en-US" altLang="ja-JP" dirty="0"/>
              <a:t>Make it sure you save it</a:t>
            </a:r>
          </a:p>
          <a:p>
            <a:endParaRPr lang="en-US" altLang="ja-JP" dirty="0"/>
          </a:p>
          <a:p>
            <a:endParaRPr lang="en-US" altLang="ja-JP" dirty="0"/>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46</a:t>
            </a:fld>
            <a:endParaRPr kumimoji="1" lang="ja-JP" altLang="en-US"/>
          </a:p>
        </p:txBody>
      </p:sp>
      <p:pic>
        <p:nvPicPr>
          <p:cNvPr id="7" name="図 6" descr="スクリーンショット が含まれている画像&#10;&#10;自動的に生成された説明">
            <a:extLst>
              <a:ext uri="{FF2B5EF4-FFF2-40B4-BE49-F238E27FC236}">
                <a16:creationId xmlns:a16="http://schemas.microsoft.com/office/drawing/2014/main" id="{E8E850E7-0396-0241-92C8-79933FEBDCCE}"/>
              </a:ext>
            </a:extLst>
          </p:cNvPr>
          <p:cNvPicPr>
            <a:picLocks noChangeAspect="1"/>
          </p:cNvPicPr>
          <p:nvPr/>
        </p:nvPicPr>
        <p:blipFill>
          <a:blip r:embed="rId2"/>
          <a:stretch>
            <a:fillRect/>
          </a:stretch>
        </p:blipFill>
        <p:spPr>
          <a:xfrm>
            <a:off x="933626" y="1473200"/>
            <a:ext cx="4089400" cy="5384800"/>
          </a:xfrm>
          <a:prstGeom prst="rect">
            <a:avLst/>
          </a:prstGeom>
        </p:spPr>
      </p:pic>
      <p:sp>
        <p:nvSpPr>
          <p:cNvPr id="8" name="Oval 31">
            <a:extLst>
              <a:ext uri="{FF2B5EF4-FFF2-40B4-BE49-F238E27FC236}">
                <a16:creationId xmlns:a16="http://schemas.microsoft.com/office/drawing/2014/main" id="{4CEC2A8B-2439-1547-8C27-D8465019CC0F}"/>
              </a:ext>
            </a:extLst>
          </p:cNvPr>
          <p:cNvSpPr/>
          <p:nvPr/>
        </p:nvSpPr>
        <p:spPr>
          <a:xfrm>
            <a:off x="933626" y="2236819"/>
            <a:ext cx="1527939" cy="432201"/>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95483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4" y="1825625"/>
            <a:ext cx="6001215" cy="4351338"/>
          </a:xfrm>
        </p:spPr>
        <p:txBody>
          <a:bodyPr>
            <a:normAutofit fontScale="92500" lnSpcReduction="20000"/>
          </a:bodyPr>
          <a:lstStyle/>
          <a:p>
            <a:endParaRPr lang="en-US" altLang="ja-JP" dirty="0"/>
          </a:p>
          <a:p>
            <a:r>
              <a:rPr lang="en-US" altLang="ja-JP" dirty="0"/>
              <a:t>Now, the </a:t>
            </a:r>
            <a:r>
              <a:rPr lang="en-US" altLang="ja-JP" dirty="0" err="1"/>
              <a:t>high_threshold</a:t>
            </a:r>
            <a:r>
              <a:rPr lang="en-US" altLang="ja-JP" dirty="0"/>
              <a:t> object in the parent patch has one inlet (inlet #0)!</a:t>
            </a:r>
          </a:p>
          <a:p>
            <a:endParaRPr lang="en-US" altLang="ja-JP" dirty="0"/>
          </a:p>
          <a:p>
            <a:r>
              <a:rPr lang="en-US" altLang="ja-JP" dirty="0"/>
              <a:t>You can create up to 5 inlets and 8 outlets. </a:t>
            </a:r>
          </a:p>
          <a:p>
            <a:endParaRPr lang="en-US" altLang="ja-JP" dirty="0"/>
          </a:p>
          <a:p>
            <a:r>
              <a:rPr lang="en-US" altLang="ja-JP" dirty="0"/>
              <a:t>Just change the argument you give to the inlet and outlet objects to create more (for instance, ‘inlet 4’ creates 5 inlets (inlet #0-inlet #4) </a:t>
            </a:r>
          </a:p>
          <a:p>
            <a:pPr marL="0" indent="0">
              <a:buNone/>
            </a:pPr>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47</a:t>
            </a:fld>
            <a:endParaRPr kumimoji="1" lang="ja-JP" altLang="en-US"/>
          </a:p>
        </p:txBody>
      </p:sp>
      <p:pic>
        <p:nvPicPr>
          <p:cNvPr id="9" name="図 8" descr="スクリーンショット, 抽象 が含まれている画像&#10;&#10;自動的に生成された説明">
            <a:extLst>
              <a:ext uri="{FF2B5EF4-FFF2-40B4-BE49-F238E27FC236}">
                <a16:creationId xmlns:a16="http://schemas.microsoft.com/office/drawing/2014/main" id="{41E2AD9A-99CD-154A-9243-64433F89F970}"/>
              </a:ext>
            </a:extLst>
          </p:cNvPr>
          <p:cNvPicPr>
            <a:picLocks noChangeAspect="1"/>
          </p:cNvPicPr>
          <p:nvPr/>
        </p:nvPicPr>
        <p:blipFill>
          <a:blip r:embed="rId2"/>
          <a:stretch>
            <a:fillRect/>
          </a:stretch>
        </p:blipFill>
        <p:spPr>
          <a:xfrm>
            <a:off x="926056" y="1986972"/>
            <a:ext cx="4257119" cy="3693391"/>
          </a:xfrm>
          <a:prstGeom prst="rect">
            <a:avLst/>
          </a:prstGeom>
        </p:spPr>
      </p:pic>
    </p:spTree>
    <p:extLst>
      <p:ext uri="{BB962C8B-B14F-4D97-AF65-F5344CB8AC3E}">
        <p14:creationId xmlns:p14="http://schemas.microsoft.com/office/powerpoint/2010/main" val="35407788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4" y="1825625"/>
            <a:ext cx="6001215" cy="4351338"/>
          </a:xfrm>
        </p:spPr>
        <p:txBody>
          <a:bodyPr>
            <a:normAutofit/>
          </a:bodyPr>
          <a:lstStyle/>
          <a:p>
            <a:r>
              <a:rPr lang="en-US" altLang="ja-JP" dirty="0"/>
              <a:t>Now you can use the </a:t>
            </a:r>
            <a:r>
              <a:rPr lang="en-US" altLang="ja-JP" dirty="0" err="1"/>
              <a:t>high_threshold</a:t>
            </a:r>
            <a:r>
              <a:rPr lang="en-US" altLang="ja-JP" dirty="0"/>
              <a:t> object you created this way.</a:t>
            </a:r>
          </a:p>
          <a:p>
            <a:endParaRPr lang="en-US" altLang="ja-JP" dirty="0"/>
          </a:p>
          <a:p>
            <a:endParaRPr lang="en-US" altLang="ja-JP" dirty="0"/>
          </a:p>
          <a:p>
            <a:endParaRPr lang="en-US" altLang="ja-JP" dirty="0"/>
          </a:p>
          <a:p>
            <a:endParaRPr lang="en-US" altLang="ja-JP" dirty="0"/>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48</a:t>
            </a:fld>
            <a:endParaRPr kumimoji="1" lang="ja-JP" altLang="en-US"/>
          </a:p>
        </p:txBody>
      </p:sp>
      <p:pic>
        <p:nvPicPr>
          <p:cNvPr id="6" name="図 5" descr="スクリーンショット, 抽象 が含まれている画像&#10;&#10;自動的に生成された説明">
            <a:extLst>
              <a:ext uri="{FF2B5EF4-FFF2-40B4-BE49-F238E27FC236}">
                <a16:creationId xmlns:a16="http://schemas.microsoft.com/office/drawing/2014/main" id="{CCC36B09-C232-3A42-ACE5-59FCBF44BD20}"/>
              </a:ext>
            </a:extLst>
          </p:cNvPr>
          <p:cNvPicPr>
            <a:picLocks noChangeAspect="1"/>
          </p:cNvPicPr>
          <p:nvPr/>
        </p:nvPicPr>
        <p:blipFill>
          <a:blip r:embed="rId2"/>
          <a:stretch>
            <a:fillRect/>
          </a:stretch>
        </p:blipFill>
        <p:spPr>
          <a:xfrm>
            <a:off x="947222" y="1444851"/>
            <a:ext cx="2833213" cy="5241018"/>
          </a:xfrm>
          <a:prstGeom prst="rect">
            <a:avLst/>
          </a:prstGeom>
        </p:spPr>
      </p:pic>
    </p:spTree>
    <p:extLst>
      <p:ext uri="{BB962C8B-B14F-4D97-AF65-F5344CB8AC3E}">
        <p14:creationId xmlns:p14="http://schemas.microsoft.com/office/powerpoint/2010/main" val="22361487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4" y="1825625"/>
            <a:ext cx="6001215" cy="4351338"/>
          </a:xfrm>
        </p:spPr>
        <p:txBody>
          <a:bodyPr>
            <a:normAutofit/>
          </a:bodyPr>
          <a:lstStyle/>
          <a:p>
            <a:r>
              <a:rPr lang="en-US" altLang="ja-JP" dirty="0"/>
              <a:t>Now, we want to give this threshold value as an argument to the </a:t>
            </a:r>
            <a:r>
              <a:rPr lang="en-US" altLang="ja-JP" dirty="0" err="1"/>
              <a:t>high_threshold</a:t>
            </a:r>
            <a:r>
              <a:rPr lang="en-US" altLang="ja-JP" dirty="0"/>
              <a:t> object.</a:t>
            </a:r>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49</a:t>
            </a:fld>
            <a:endParaRPr kumimoji="1" lang="ja-JP" altLang="en-US"/>
          </a:p>
        </p:txBody>
      </p:sp>
      <p:pic>
        <p:nvPicPr>
          <p:cNvPr id="7" name="図 6" descr="スクリーンショット が含まれている画像&#10;&#10;自動的に生成された説明">
            <a:extLst>
              <a:ext uri="{FF2B5EF4-FFF2-40B4-BE49-F238E27FC236}">
                <a16:creationId xmlns:a16="http://schemas.microsoft.com/office/drawing/2014/main" id="{06A2B4C4-C282-8044-A6B6-966AFCC9D11C}"/>
              </a:ext>
            </a:extLst>
          </p:cNvPr>
          <p:cNvPicPr>
            <a:picLocks noChangeAspect="1"/>
          </p:cNvPicPr>
          <p:nvPr/>
        </p:nvPicPr>
        <p:blipFill>
          <a:blip r:embed="rId2"/>
          <a:stretch>
            <a:fillRect/>
          </a:stretch>
        </p:blipFill>
        <p:spPr>
          <a:xfrm>
            <a:off x="838200" y="1308894"/>
            <a:ext cx="4089400" cy="5384800"/>
          </a:xfrm>
          <a:prstGeom prst="rect">
            <a:avLst/>
          </a:prstGeom>
        </p:spPr>
      </p:pic>
      <p:sp>
        <p:nvSpPr>
          <p:cNvPr id="8" name="Oval 31">
            <a:extLst>
              <a:ext uri="{FF2B5EF4-FFF2-40B4-BE49-F238E27FC236}">
                <a16:creationId xmlns:a16="http://schemas.microsoft.com/office/drawing/2014/main" id="{D1A295EB-FFC1-874E-8B15-7901B38D0171}"/>
              </a:ext>
            </a:extLst>
          </p:cNvPr>
          <p:cNvSpPr/>
          <p:nvPr/>
        </p:nvSpPr>
        <p:spPr>
          <a:xfrm>
            <a:off x="3012797" y="2868190"/>
            <a:ext cx="1527939" cy="432201"/>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8185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08B03C-9F02-4446-AB38-543110B3A0C7}"/>
              </a:ext>
            </a:extLst>
          </p:cNvPr>
          <p:cNvSpPr>
            <a:spLocks noGrp="1"/>
          </p:cNvSpPr>
          <p:nvPr>
            <p:ph type="title"/>
          </p:nvPr>
        </p:nvSpPr>
        <p:spPr/>
        <p:txBody>
          <a:bodyPr/>
          <a:lstStyle/>
          <a:p>
            <a:r>
              <a:rPr kumimoji="1" lang="en-US" altLang="ja-JP" dirty="0"/>
              <a:t>Analog Output</a:t>
            </a:r>
            <a:endParaRPr kumimoji="1" lang="ja-JP" altLang="en-US"/>
          </a:p>
        </p:txBody>
      </p:sp>
      <p:sp>
        <p:nvSpPr>
          <p:cNvPr id="3" name="コンテンツ プレースホルダー 2">
            <a:extLst>
              <a:ext uri="{FF2B5EF4-FFF2-40B4-BE49-F238E27FC236}">
                <a16:creationId xmlns:a16="http://schemas.microsoft.com/office/drawing/2014/main" id="{5AA41945-0EE2-B04D-B20C-2DE40263E7ED}"/>
              </a:ext>
            </a:extLst>
          </p:cNvPr>
          <p:cNvSpPr>
            <a:spLocks noGrp="1"/>
          </p:cNvSpPr>
          <p:nvPr>
            <p:ph idx="1"/>
          </p:nvPr>
        </p:nvSpPr>
        <p:spPr>
          <a:xfrm>
            <a:off x="838200" y="1825625"/>
            <a:ext cx="10515600" cy="4351338"/>
          </a:xfrm>
        </p:spPr>
        <p:txBody>
          <a:bodyPr>
            <a:normAutofit/>
          </a:bodyPr>
          <a:lstStyle/>
          <a:p>
            <a:r>
              <a:rPr lang="en-US" altLang="ja-JP" dirty="0"/>
              <a:t>Computers </a:t>
            </a:r>
          </a:p>
          <a:p>
            <a:pPr lvl="1"/>
            <a:r>
              <a:rPr lang="en-US" altLang="ja-JP" dirty="0"/>
              <a:t>are digital.</a:t>
            </a:r>
          </a:p>
          <a:p>
            <a:pPr lvl="1"/>
            <a:r>
              <a:rPr lang="en-US" altLang="ja-JP" dirty="0"/>
              <a:t>Can’t use analog signals as it is.</a:t>
            </a:r>
          </a:p>
          <a:p>
            <a:pPr lvl="1"/>
            <a:r>
              <a:rPr kumimoji="1" lang="en-US" altLang="ja-JP" dirty="0"/>
              <a:t>Must be digital.</a:t>
            </a:r>
          </a:p>
          <a:p>
            <a:endParaRPr lang="en-US" altLang="ja-JP" dirty="0"/>
          </a:p>
          <a:p>
            <a:r>
              <a:rPr kumimoji="1" lang="en-US" altLang="ja-JP" dirty="0"/>
              <a:t>How </a:t>
            </a:r>
            <a:r>
              <a:rPr lang="en-US" altLang="ja-JP" dirty="0"/>
              <a:t>can we use analog outputs of the Arduino?</a:t>
            </a:r>
            <a:br>
              <a:rPr lang="en-US" altLang="ja-JP" dirty="0"/>
            </a:br>
            <a:endParaRPr lang="en-US" altLang="ja-JP" dirty="0"/>
          </a:p>
          <a:p>
            <a:pPr marL="0" indent="0" algn="ctr">
              <a:buNone/>
            </a:pPr>
            <a:r>
              <a:rPr lang="en-US" altLang="ja-JP" dirty="0">
                <a:solidFill>
                  <a:srgbClr val="FF0000"/>
                </a:solidFill>
              </a:rPr>
              <a:t>Digitize the analog output voltage </a:t>
            </a:r>
            <a:br>
              <a:rPr lang="en-US" altLang="ja-JP" dirty="0">
                <a:solidFill>
                  <a:srgbClr val="FF0000"/>
                </a:solidFill>
              </a:rPr>
            </a:br>
            <a:r>
              <a:rPr lang="en-US" altLang="ja-JP" dirty="0">
                <a:solidFill>
                  <a:srgbClr val="FF0000"/>
                </a:solidFill>
              </a:rPr>
              <a:t>( the range: 0 (0v) – 255 (5v) )</a:t>
            </a:r>
          </a:p>
        </p:txBody>
      </p:sp>
      <p:sp>
        <p:nvSpPr>
          <p:cNvPr id="4" name="スライド番号プレースホルダー 3">
            <a:extLst>
              <a:ext uri="{FF2B5EF4-FFF2-40B4-BE49-F238E27FC236}">
                <a16:creationId xmlns:a16="http://schemas.microsoft.com/office/drawing/2014/main" id="{B8E20A3F-6AB1-EC4B-9104-BFCCE0BA619C}"/>
              </a:ext>
            </a:extLst>
          </p:cNvPr>
          <p:cNvSpPr>
            <a:spLocks noGrp="1"/>
          </p:cNvSpPr>
          <p:nvPr>
            <p:ph type="sldNum" sz="quarter" idx="12"/>
          </p:nvPr>
        </p:nvSpPr>
        <p:spPr/>
        <p:txBody>
          <a:bodyPr/>
          <a:lstStyle/>
          <a:p>
            <a:fld id="{D5DDEC14-9F2A-1C40-9F92-7E724392E266}" type="slidenum">
              <a:rPr kumimoji="1" lang="ja-JP" altLang="en-US" smtClean="0"/>
              <a:t>5</a:t>
            </a:fld>
            <a:endParaRPr kumimoji="1" lang="ja-JP" altLang="en-US"/>
          </a:p>
        </p:txBody>
      </p:sp>
    </p:spTree>
    <p:extLst>
      <p:ext uri="{BB962C8B-B14F-4D97-AF65-F5344CB8AC3E}">
        <p14:creationId xmlns:p14="http://schemas.microsoft.com/office/powerpoint/2010/main" val="508828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4" y="1825625"/>
            <a:ext cx="6001215" cy="4351338"/>
          </a:xfrm>
        </p:spPr>
        <p:txBody>
          <a:bodyPr>
            <a:normAutofit/>
          </a:bodyPr>
          <a:lstStyle/>
          <a:p>
            <a:r>
              <a:rPr lang="en-US" altLang="ja-JP" dirty="0"/>
              <a:t>Now, we want to give this threshold value as an argument to the </a:t>
            </a:r>
            <a:r>
              <a:rPr lang="en-US" altLang="ja-JP" dirty="0" err="1"/>
              <a:t>high_threshold</a:t>
            </a:r>
            <a:r>
              <a:rPr lang="en-US" altLang="ja-JP" dirty="0"/>
              <a:t> object.</a:t>
            </a:r>
          </a:p>
          <a:p>
            <a:endParaRPr lang="en-US" altLang="ja-JP" dirty="0"/>
          </a:p>
          <a:p>
            <a:r>
              <a:rPr lang="en-US" altLang="ja-JP" dirty="0"/>
              <a:t>Use such value as $0, $1, $2, etc. </a:t>
            </a:r>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50</a:t>
            </a:fld>
            <a:endParaRPr kumimoji="1" lang="ja-JP" altLang="en-US"/>
          </a:p>
        </p:txBody>
      </p:sp>
      <p:pic>
        <p:nvPicPr>
          <p:cNvPr id="6" name="図 5" descr="テキスト が含まれている画像&#10;&#10;自動的に生成された説明">
            <a:extLst>
              <a:ext uri="{FF2B5EF4-FFF2-40B4-BE49-F238E27FC236}">
                <a16:creationId xmlns:a16="http://schemas.microsoft.com/office/drawing/2014/main" id="{5EED5D9A-AB78-6C4A-BA28-B2BD227240B2}"/>
              </a:ext>
            </a:extLst>
          </p:cNvPr>
          <p:cNvPicPr>
            <a:picLocks noChangeAspect="1"/>
          </p:cNvPicPr>
          <p:nvPr/>
        </p:nvPicPr>
        <p:blipFill>
          <a:blip r:embed="rId2"/>
          <a:stretch>
            <a:fillRect/>
          </a:stretch>
        </p:blipFill>
        <p:spPr>
          <a:xfrm>
            <a:off x="740227" y="1574308"/>
            <a:ext cx="4122965" cy="4964604"/>
          </a:xfrm>
          <a:prstGeom prst="rect">
            <a:avLst/>
          </a:prstGeom>
        </p:spPr>
      </p:pic>
      <p:sp>
        <p:nvSpPr>
          <p:cNvPr id="8" name="Oval 31">
            <a:extLst>
              <a:ext uri="{FF2B5EF4-FFF2-40B4-BE49-F238E27FC236}">
                <a16:creationId xmlns:a16="http://schemas.microsoft.com/office/drawing/2014/main" id="{D1A295EB-FFC1-874E-8B15-7901B38D0171}"/>
              </a:ext>
            </a:extLst>
          </p:cNvPr>
          <p:cNvSpPr/>
          <p:nvPr/>
        </p:nvSpPr>
        <p:spPr>
          <a:xfrm>
            <a:off x="3176083" y="2791990"/>
            <a:ext cx="1527939" cy="432201"/>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58458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4" y="1825625"/>
            <a:ext cx="6001215" cy="4351338"/>
          </a:xfrm>
        </p:spPr>
        <p:txBody>
          <a:bodyPr>
            <a:normAutofit/>
          </a:bodyPr>
          <a:lstStyle/>
          <a:p>
            <a:r>
              <a:rPr lang="en-US" altLang="ja-JP" dirty="0"/>
              <a:t>Then you can pass the values from your parent program as arguments to your object.</a:t>
            </a:r>
          </a:p>
          <a:p>
            <a:endParaRPr lang="en-US" altLang="ja-JP" dirty="0"/>
          </a:p>
          <a:p>
            <a:r>
              <a:rPr lang="en-US" altLang="ja-JP" dirty="0"/>
              <a:t>In the left program, you are giving 512. This will be used instead of $0 in the </a:t>
            </a:r>
            <a:r>
              <a:rPr lang="en-US" altLang="ja-JP" dirty="0" err="1"/>
              <a:t>subpatch</a:t>
            </a:r>
            <a:r>
              <a:rPr lang="en-US" altLang="ja-JP" dirty="0"/>
              <a:t>.</a:t>
            </a:r>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51</a:t>
            </a:fld>
            <a:endParaRPr kumimoji="1" lang="ja-JP" altLang="en-US"/>
          </a:p>
        </p:txBody>
      </p:sp>
      <p:pic>
        <p:nvPicPr>
          <p:cNvPr id="7" name="図 6" descr="抽象, スクリーンショット が含まれている画像&#10;&#10;自動的に生成された説明">
            <a:extLst>
              <a:ext uri="{FF2B5EF4-FFF2-40B4-BE49-F238E27FC236}">
                <a16:creationId xmlns:a16="http://schemas.microsoft.com/office/drawing/2014/main" id="{ED16AADB-4557-3944-8A85-DBC422B5DEDB}"/>
              </a:ext>
            </a:extLst>
          </p:cNvPr>
          <p:cNvPicPr>
            <a:picLocks noChangeAspect="1"/>
          </p:cNvPicPr>
          <p:nvPr/>
        </p:nvPicPr>
        <p:blipFill>
          <a:blip r:embed="rId2"/>
          <a:stretch>
            <a:fillRect/>
          </a:stretch>
        </p:blipFill>
        <p:spPr>
          <a:xfrm>
            <a:off x="1472104" y="1458686"/>
            <a:ext cx="2465133" cy="5257800"/>
          </a:xfrm>
          <a:prstGeom prst="rect">
            <a:avLst/>
          </a:prstGeom>
        </p:spPr>
      </p:pic>
      <p:sp>
        <p:nvSpPr>
          <p:cNvPr id="9" name="Oval 31">
            <a:extLst>
              <a:ext uri="{FF2B5EF4-FFF2-40B4-BE49-F238E27FC236}">
                <a16:creationId xmlns:a16="http://schemas.microsoft.com/office/drawing/2014/main" id="{AA83FE9D-513A-C44F-9844-358AC263ECE6}"/>
              </a:ext>
            </a:extLst>
          </p:cNvPr>
          <p:cNvSpPr/>
          <p:nvPr/>
        </p:nvSpPr>
        <p:spPr>
          <a:xfrm>
            <a:off x="3043202" y="3689289"/>
            <a:ext cx="657941" cy="360197"/>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04889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err="1"/>
              <a:t>Subpatch</a:t>
            </a:r>
            <a:endParaRPr kumimoji="1" lang="ja-JP" altLang="en-US" sz="4000" dirty="0"/>
          </a:p>
        </p:txBody>
      </p:sp>
      <p:sp>
        <p:nvSpPr>
          <p:cNvPr id="9" name="コンテンツ プレースホルダー 5"/>
          <p:cNvSpPr txBox="1">
            <a:spLocks/>
          </p:cNvSpPr>
          <p:nvPr/>
        </p:nvSpPr>
        <p:spPr>
          <a:xfrm>
            <a:off x="838201" y="1690688"/>
            <a:ext cx="7226507" cy="499922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Now create a </a:t>
            </a:r>
            <a:r>
              <a:rPr lang="en-US" altLang="ja-JP" dirty="0" err="1">
                <a:latin typeface="Courier New" panose="02070309020205020404" pitchFamily="49" charset="0"/>
                <a:cs typeface="Courier New" panose="02070309020205020404" pitchFamily="49" charset="0"/>
              </a:rPr>
              <a:t>subpatch</a:t>
            </a:r>
            <a:r>
              <a:rPr lang="en-US" altLang="ja-JP" dirty="0">
                <a:latin typeface="Courier New" panose="02070309020205020404" pitchFamily="49" charset="0"/>
                <a:cs typeface="Courier New" panose="02070309020205020404" pitchFamily="49" charset="0"/>
              </a:rPr>
              <a:t> ‘</a:t>
            </a:r>
            <a:r>
              <a:rPr lang="en-US" altLang="ja-JP" dirty="0" err="1">
                <a:latin typeface="Courier New" panose="02070309020205020404" pitchFamily="49" charset="0"/>
                <a:cs typeface="Courier New" panose="02070309020205020404" pitchFamily="49" charset="0"/>
              </a:rPr>
              <a:t>low_threshold</a:t>
            </a:r>
            <a:r>
              <a:rPr lang="en-US" altLang="ja-JP" dirty="0">
                <a:latin typeface="Courier New" panose="02070309020205020404" pitchFamily="49" charset="0"/>
                <a:cs typeface="Courier New" panose="02070309020205020404" pitchFamily="49" charset="0"/>
              </a:rPr>
              <a:t>’ and use it in your program.</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endParaRPr lang="en-US" altLang="ja-JP"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696407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a:t>Triggering by the</a:t>
            </a:r>
            <a:r>
              <a:rPr lang="ja-JP" altLang="en-US" sz="4000"/>
              <a:t> </a:t>
            </a:r>
            <a:r>
              <a:rPr lang="en-US" altLang="ja-JP" sz="4000" dirty="0"/>
              <a:t>Input Value</a:t>
            </a:r>
            <a:endParaRPr kumimoji="1" lang="ja-JP" altLang="en-US" sz="4000" dirty="0"/>
          </a:p>
        </p:txBody>
      </p:sp>
      <p:sp>
        <p:nvSpPr>
          <p:cNvPr id="9" name="コンテンツ プレースホルダー 5"/>
          <p:cNvSpPr txBox="1">
            <a:spLocks/>
          </p:cNvSpPr>
          <p:nvPr/>
        </p:nvSpPr>
        <p:spPr>
          <a:xfrm>
            <a:off x="838201" y="1690688"/>
            <a:ext cx="6718091" cy="499922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Now create a </a:t>
            </a:r>
            <a:r>
              <a:rPr lang="en-US" altLang="ja-JP" dirty="0" err="1">
                <a:latin typeface="Courier New" panose="02070309020205020404" pitchFamily="49" charset="0"/>
                <a:cs typeface="Courier New" panose="02070309020205020404" pitchFamily="49" charset="0"/>
              </a:rPr>
              <a:t>subpatch</a:t>
            </a:r>
            <a:r>
              <a:rPr lang="en-US" altLang="ja-JP" dirty="0">
                <a:latin typeface="Courier New" panose="02070309020205020404" pitchFamily="49" charset="0"/>
                <a:cs typeface="Courier New" panose="02070309020205020404" pitchFamily="49" charset="0"/>
              </a:rPr>
              <a:t> ‘</a:t>
            </a:r>
            <a:r>
              <a:rPr lang="en-US" altLang="ja-JP" dirty="0" err="1">
                <a:latin typeface="Courier New" panose="02070309020205020404" pitchFamily="49" charset="0"/>
                <a:cs typeface="Courier New" panose="02070309020205020404" pitchFamily="49" charset="0"/>
              </a:rPr>
              <a:t>low_threshold</a:t>
            </a:r>
            <a:r>
              <a:rPr lang="en-US" altLang="ja-JP" dirty="0">
                <a:latin typeface="Courier New" panose="02070309020205020404" pitchFamily="49" charset="0"/>
                <a:cs typeface="Courier New" panose="02070309020205020404" pitchFamily="49" charset="0"/>
              </a:rPr>
              <a:t>’ and use it in your program.</a:t>
            </a:r>
          </a:p>
          <a:p>
            <a:pPr>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Crossing the threshold from the above to</a:t>
            </a: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the below means</a:t>
            </a:r>
          </a:p>
          <a:p>
            <a:pPr lvl="1">
              <a:lnSpc>
                <a:spcPct val="90000"/>
              </a:lnSpc>
            </a:pPr>
            <a:r>
              <a:rPr lang="en-US" altLang="ja-JP" dirty="0">
                <a:latin typeface="Courier New" panose="02070309020205020404" pitchFamily="49" charset="0"/>
                <a:cs typeface="Courier New" panose="02070309020205020404" pitchFamily="49" charset="0"/>
              </a:rPr>
              <a:t>The previous input value is greater </a:t>
            </a:r>
            <a:r>
              <a:rPr lang="en-US" altLang="ja-JP" dirty="0" err="1">
                <a:latin typeface="Courier New" panose="02070309020205020404" pitchFamily="49" charset="0"/>
                <a:cs typeface="Courier New" panose="02070309020205020404" pitchFamily="49" charset="0"/>
              </a:rPr>
              <a:t>tha</a:t>
            </a:r>
            <a:r>
              <a:rPr lang="en-US" altLang="ja-JP" dirty="0">
                <a:latin typeface="Courier New" panose="02070309020205020404" pitchFamily="49" charset="0"/>
                <a:cs typeface="Courier New" panose="02070309020205020404" pitchFamily="49" charset="0"/>
              </a:rPr>
              <a:t> –or equal to the threshold value</a:t>
            </a:r>
          </a:p>
          <a:p>
            <a:pPr lvl="1">
              <a:lnSpc>
                <a:spcPct val="90000"/>
              </a:lnSpc>
            </a:pPr>
            <a:r>
              <a:rPr lang="en-US" altLang="ja-JP" dirty="0">
                <a:latin typeface="Courier New" panose="02070309020205020404" pitchFamily="49" charset="0"/>
                <a:cs typeface="Courier New" panose="02070309020205020404" pitchFamily="49" charset="0"/>
              </a:rPr>
              <a:t>The new input value is less than the threshold value.</a:t>
            </a:r>
          </a:p>
          <a:p>
            <a:pPr lvl="1">
              <a:lnSpc>
                <a:spcPct val="90000"/>
              </a:lnSpc>
            </a:pPr>
            <a:endParaRPr lang="en-US" altLang="ja-JP" dirty="0">
              <a:latin typeface="Courier New" panose="02070309020205020404" pitchFamily="49" charset="0"/>
              <a:cs typeface="Courier New" panose="02070309020205020404" pitchFamily="49" charset="0"/>
            </a:endParaRPr>
          </a:p>
          <a:p>
            <a:pPr>
              <a:lnSpc>
                <a:spcPct val="90000"/>
              </a:lnSpc>
            </a:pPr>
            <a:r>
              <a:rPr lang="en-US" altLang="ja-JP" dirty="0">
                <a:latin typeface="Courier New" panose="02070309020205020404" pitchFamily="49" charset="0"/>
                <a:cs typeface="Courier New" panose="02070309020205020404" pitchFamily="49" charset="0"/>
              </a:rPr>
              <a:t>So we only change these two conditions.</a:t>
            </a:r>
          </a:p>
          <a:p>
            <a:pPr>
              <a:lnSpc>
                <a:spcPct val="90000"/>
              </a:lnSpc>
            </a:pPr>
            <a:endParaRPr lang="en-US" altLang="ja-JP" dirty="0">
              <a:latin typeface="Courier New" panose="02070309020205020404" pitchFamily="49" charset="0"/>
              <a:cs typeface="Courier New" panose="02070309020205020404" pitchFamily="49" charset="0"/>
            </a:endParaRPr>
          </a:p>
        </p:txBody>
      </p:sp>
      <p:pic>
        <p:nvPicPr>
          <p:cNvPr id="4" name="図 3" descr="文字と写真のスクリーンショット&#10;&#10;自動的に生成された説明">
            <a:extLst>
              <a:ext uri="{FF2B5EF4-FFF2-40B4-BE49-F238E27FC236}">
                <a16:creationId xmlns:a16="http://schemas.microsoft.com/office/drawing/2014/main" id="{B8505D88-EC75-8845-BC6A-1E0ADEE83564}"/>
              </a:ext>
            </a:extLst>
          </p:cNvPr>
          <p:cNvPicPr>
            <a:picLocks noChangeAspect="1"/>
          </p:cNvPicPr>
          <p:nvPr/>
        </p:nvPicPr>
        <p:blipFill>
          <a:blip r:embed="rId3"/>
          <a:stretch>
            <a:fillRect/>
          </a:stretch>
        </p:blipFill>
        <p:spPr>
          <a:xfrm>
            <a:off x="7683396" y="1564881"/>
            <a:ext cx="3543300" cy="5118100"/>
          </a:xfrm>
          <a:prstGeom prst="rect">
            <a:avLst/>
          </a:prstGeom>
        </p:spPr>
      </p:pic>
      <p:sp>
        <p:nvSpPr>
          <p:cNvPr id="6" name="Oval 31">
            <a:extLst>
              <a:ext uri="{FF2B5EF4-FFF2-40B4-BE49-F238E27FC236}">
                <a16:creationId xmlns:a16="http://schemas.microsoft.com/office/drawing/2014/main" id="{D56F5CE2-5BD6-8044-91C9-1445DFD026C4}"/>
              </a:ext>
            </a:extLst>
          </p:cNvPr>
          <p:cNvSpPr/>
          <p:nvPr/>
        </p:nvSpPr>
        <p:spPr>
          <a:xfrm>
            <a:off x="7683396" y="4190298"/>
            <a:ext cx="753033" cy="360197"/>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31">
            <a:extLst>
              <a:ext uri="{FF2B5EF4-FFF2-40B4-BE49-F238E27FC236}">
                <a16:creationId xmlns:a16="http://schemas.microsoft.com/office/drawing/2014/main" id="{6B514766-815D-E243-A571-D135B68E98F5}"/>
              </a:ext>
            </a:extLst>
          </p:cNvPr>
          <p:cNvSpPr/>
          <p:nvPr/>
        </p:nvSpPr>
        <p:spPr>
          <a:xfrm>
            <a:off x="9272710" y="3646805"/>
            <a:ext cx="753033" cy="360197"/>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93659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4" y="1825625"/>
            <a:ext cx="6001215" cy="4351338"/>
          </a:xfrm>
        </p:spPr>
        <p:txBody>
          <a:bodyPr>
            <a:normAutofit fontScale="77500" lnSpcReduction="20000"/>
          </a:bodyPr>
          <a:lstStyle/>
          <a:p>
            <a:r>
              <a:rPr lang="en-US" altLang="ja-JP" dirty="0"/>
              <a:t>One minor problem we want to fix is the initial previous value stored at the ‘int’ object.</a:t>
            </a:r>
          </a:p>
          <a:p>
            <a:endParaRPr lang="en-US" altLang="ja-JP" dirty="0"/>
          </a:p>
          <a:p>
            <a:r>
              <a:rPr lang="en-US" altLang="ja-JP" dirty="0"/>
              <a:t>Currently the program starts with the default value ’0’ for the int object.</a:t>
            </a:r>
          </a:p>
          <a:p>
            <a:endParaRPr lang="en-US" altLang="ja-JP" dirty="0"/>
          </a:p>
          <a:p>
            <a:r>
              <a:rPr lang="en-US" altLang="ja-JP" dirty="0"/>
              <a:t>Yet, this causes some problem as the real initial analog input is often not ‘0.’</a:t>
            </a:r>
          </a:p>
          <a:p>
            <a:endParaRPr lang="en-US" altLang="ja-JP" dirty="0"/>
          </a:p>
          <a:p>
            <a:r>
              <a:rPr lang="en-US" altLang="ja-JP" dirty="0"/>
              <a:t>How can we fix this problem?</a:t>
            </a:r>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54</a:t>
            </a:fld>
            <a:endParaRPr kumimoji="1" lang="ja-JP" altLang="en-US"/>
          </a:p>
        </p:txBody>
      </p:sp>
      <p:pic>
        <p:nvPicPr>
          <p:cNvPr id="6" name="図 5" descr="テキスト が含まれている画像&#10;&#10;自動的に生成された説明">
            <a:extLst>
              <a:ext uri="{FF2B5EF4-FFF2-40B4-BE49-F238E27FC236}">
                <a16:creationId xmlns:a16="http://schemas.microsoft.com/office/drawing/2014/main" id="{5EED5D9A-AB78-6C4A-BA28-B2BD227240B2}"/>
              </a:ext>
            </a:extLst>
          </p:cNvPr>
          <p:cNvPicPr>
            <a:picLocks noChangeAspect="1"/>
          </p:cNvPicPr>
          <p:nvPr/>
        </p:nvPicPr>
        <p:blipFill>
          <a:blip r:embed="rId2"/>
          <a:stretch>
            <a:fillRect/>
          </a:stretch>
        </p:blipFill>
        <p:spPr>
          <a:xfrm>
            <a:off x="740227" y="1574308"/>
            <a:ext cx="4122965" cy="4964604"/>
          </a:xfrm>
          <a:prstGeom prst="rect">
            <a:avLst/>
          </a:prstGeom>
        </p:spPr>
      </p:pic>
      <p:sp>
        <p:nvSpPr>
          <p:cNvPr id="10" name="Oval 31">
            <a:extLst>
              <a:ext uri="{FF2B5EF4-FFF2-40B4-BE49-F238E27FC236}">
                <a16:creationId xmlns:a16="http://schemas.microsoft.com/office/drawing/2014/main" id="{63438BFC-60CE-EF41-A9ED-C842968A277B}"/>
              </a:ext>
            </a:extLst>
          </p:cNvPr>
          <p:cNvSpPr/>
          <p:nvPr/>
        </p:nvSpPr>
        <p:spPr>
          <a:xfrm>
            <a:off x="892630" y="3226604"/>
            <a:ext cx="859971" cy="29593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00963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4" y="1825625"/>
            <a:ext cx="6001215" cy="4351338"/>
          </a:xfrm>
        </p:spPr>
        <p:txBody>
          <a:bodyPr>
            <a:normAutofit/>
          </a:bodyPr>
          <a:lstStyle/>
          <a:p>
            <a:r>
              <a:rPr lang="en-US" altLang="ja-JP" dirty="0"/>
              <a:t>Let the int object receive the initial value from the parent program.</a:t>
            </a:r>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55</a:t>
            </a:fld>
            <a:endParaRPr kumimoji="1" lang="ja-JP" altLang="en-US"/>
          </a:p>
        </p:txBody>
      </p:sp>
      <p:pic>
        <p:nvPicPr>
          <p:cNvPr id="8" name="図 7" descr="テキスト, 地図 が含まれている画像&#10;&#10;自動的に生成された説明">
            <a:extLst>
              <a:ext uri="{FF2B5EF4-FFF2-40B4-BE49-F238E27FC236}">
                <a16:creationId xmlns:a16="http://schemas.microsoft.com/office/drawing/2014/main" id="{8511196E-C0E7-1B42-A946-948080AE33E4}"/>
              </a:ext>
            </a:extLst>
          </p:cNvPr>
          <p:cNvPicPr>
            <a:picLocks noChangeAspect="1"/>
          </p:cNvPicPr>
          <p:nvPr/>
        </p:nvPicPr>
        <p:blipFill>
          <a:blip r:embed="rId2"/>
          <a:stretch>
            <a:fillRect/>
          </a:stretch>
        </p:blipFill>
        <p:spPr>
          <a:xfrm>
            <a:off x="962314" y="1825625"/>
            <a:ext cx="4144654" cy="4058082"/>
          </a:xfrm>
          <a:prstGeom prst="rect">
            <a:avLst/>
          </a:prstGeom>
        </p:spPr>
      </p:pic>
      <p:sp>
        <p:nvSpPr>
          <p:cNvPr id="11" name="Oval 31">
            <a:extLst>
              <a:ext uri="{FF2B5EF4-FFF2-40B4-BE49-F238E27FC236}">
                <a16:creationId xmlns:a16="http://schemas.microsoft.com/office/drawing/2014/main" id="{B199A429-CA8C-C74A-AFCB-A3A616C232D3}"/>
              </a:ext>
            </a:extLst>
          </p:cNvPr>
          <p:cNvSpPr/>
          <p:nvPr/>
        </p:nvSpPr>
        <p:spPr>
          <a:xfrm>
            <a:off x="962314" y="2758518"/>
            <a:ext cx="1095086" cy="365682"/>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86116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4585856" y="1825625"/>
            <a:ext cx="6767944" cy="4351338"/>
          </a:xfrm>
        </p:spPr>
        <p:txBody>
          <a:bodyPr>
            <a:normAutofit/>
          </a:bodyPr>
          <a:lstStyle/>
          <a:p>
            <a:r>
              <a:rPr lang="en-US" altLang="ja-JP" dirty="0"/>
              <a:t>Let the int object receive the initial value from the parent program.</a:t>
            </a:r>
          </a:p>
          <a:p>
            <a:endParaRPr lang="en-US" altLang="ja-JP" dirty="0"/>
          </a:p>
          <a:p>
            <a:r>
              <a:rPr lang="en-US" altLang="ja-JP" dirty="0"/>
              <a:t>Using the trigger object, we can make it sure that the initial value is sent to the </a:t>
            </a:r>
            <a:r>
              <a:rPr lang="en-US" altLang="ja-JP" dirty="0" err="1"/>
              <a:t>low_threshold</a:t>
            </a:r>
            <a:r>
              <a:rPr lang="en-US" altLang="ja-JP" dirty="0"/>
              <a:t> object before the ‘metro’ starts.</a:t>
            </a:r>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56</a:t>
            </a:fld>
            <a:endParaRPr kumimoji="1" lang="ja-JP" altLang="en-US"/>
          </a:p>
        </p:txBody>
      </p:sp>
      <p:pic>
        <p:nvPicPr>
          <p:cNvPr id="9" name="図 8" descr="スクリーンショット が含まれている画像&#10;&#10;自動的に生成された説明">
            <a:extLst>
              <a:ext uri="{FF2B5EF4-FFF2-40B4-BE49-F238E27FC236}">
                <a16:creationId xmlns:a16="http://schemas.microsoft.com/office/drawing/2014/main" id="{ED7E8709-D23B-C640-8AEC-BCDE1AD24303}"/>
              </a:ext>
            </a:extLst>
          </p:cNvPr>
          <p:cNvPicPr>
            <a:picLocks noChangeAspect="1"/>
          </p:cNvPicPr>
          <p:nvPr/>
        </p:nvPicPr>
        <p:blipFill>
          <a:blip r:embed="rId2"/>
          <a:stretch>
            <a:fillRect/>
          </a:stretch>
        </p:blipFill>
        <p:spPr>
          <a:xfrm>
            <a:off x="838200" y="1690688"/>
            <a:ext cx="3649519" cy="4668250"/>
          </a:xfrm>
          <a:prstGeom prst="rect">
            <a:avLst/>
          </a:prstGeom>
        </p:spPr>
      </p:pic>
      <p:sp>
        <p:nvSpPr>
          <p:cNvPr id="10" name="Oval 31">
            <a:extLst>
              <a:ext uri="{FF2B5EF4-FFF2-40B4-BE49-F238E27FC236}">
                <a16:creationId xmlns:a16="http://schemas.microsoft.com/office/drawing/2014/main" id="{F4B50E74-1C4E-0743-9E9D-0A4EAA2590A5}"/>
              </a:ext>
            </a:extLst>
          </p:cNvPr>
          <p:cNvSpPr/>
          <p:nvPr/>
        </p:nvSpPr>
        <p:spPr>
          <a:xfrm>
            <a:off x="2917373" y="3133066"/>
            <a:ext cx="1066798" cy="295934"/>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31">
            <a:extLst>
              <a:ext uri="{FF2B5EF4-FFF2-40B4-BE49-F238E27FC236}">
                <a16:creationId xmlns:a16="http://schemas.microsoft.com/office/drawing/2014/main" id="{B11389DA-91CF-D54E-B8ED-5C4E7889C78D}"/>
              </a:ext>
            </a:extLst>
          </p:cNvPr>
          <p:cNvSpPr/>
          <p:nvPr/>
        </p:nvSpPr>
        <p:spPr>
          <a:xfrm>
            <a:off x="1019218" y="2199445"/>
            <a:ext cx="1676399" cy="337776"/>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87265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Ardestan</a:t>
            </a:r>
            <a:r>
              <a:rPr lang="en-US" altLang="ja-JP" sz="4000" dirty="0"/>
              <a:t>: Exercise 06</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838200" y="1847850"/>
            <a:ext cx="10515600" cy="4351338"/>
          </a:xfrm>
        </p:spPr>
        <p:txBody>
          <a:bodyPr>
            <a:normAutofit/>
          </a:bodyPr>
          <a:lstStyle/>
          <a:p>
            <a:r>
              <a:rPr lang="en-US" altLang="ja-JP" dirty="0"/>
              <a:t>Write a program that uses the ‘</a:t>
            </a:r>
            <a:r>
              <a:rPr lang="en-US" altLang="ja-JP" dirty="0" err="1"/>
              <a:t>low_threshold</a:t>
            </a:r>
            <a:r>
              <a:rPr lang="en-US" altLang="ja-JP" dirty="0"/>
              <a:t>’ and ‘</a:t>
            </a:r>
            <a:r>
              <a:rPr lang="en-US" altLang="ja-JP" dirty="0" err="1"/>
              <a:t>high_threshold</a:t>
            </a:r>
            <a:r>
              <a:rPr lang="en-US" altLang="ja-JP" dirty="0"/>
              <a:t>’</a:t>
            </a:r>
            <a:r>
              <a:rPr lang="ja-JP" altLang="en-US"/>
              <a:t> </a:t>
            </a:r>
            <a:r>
              <a:rPr lang="en-US" altLang="ja-JP" dirty="0" err="1"/>
              <a:t>subpatches</a:t>
            </a:r>
            <a:r>
              <a:rPr lang="en-US" altLang="ja-JP" dirty="0"/>
              <a:t>.</a:t>
            </a:r>
          </a:p>
          <a:p>
            <a:endParaRPr lang="en-US" altLang="ja-JP" dirty="0"/>
          </a:p>
          <a:p>
            <a:r>
              <a:rPr lang="en-US" altLang="ja-JP" dirty="0"/>
              <a:t>When the analog input value crosses the high threshold (800) from the below to the above, turn on the LED.</a:t>
            </a:r>
          </a:p>
          <a:p>
            <a:r>
              <a:rPr lang="en-US" altLang="ja-JP" dirty="0"/>
              <a:t>Similarly when the analog input value crosses the low threshold (300) from the above to the below, turn off the LED.</a:t>
            </a:r>
          </a:p>
          <a:p>
            <a:endParaRPr lang="en-US" altLang="ja-JP" dirty="0"/>
          </a:p>
          <a:p>
            <a:pPr marL="0" indent="0">
              <a:buNone/>
            </a:pPr>
            <a:endParaRPr lang="en-US" altLang="ja-JP" dirty="0"/>
          </a:p>
          <a:p>
            <a:endParaRPr lang="en-US" altLang="ja-JP" dirty="0"/>
          </a:p>
          <a:p>
            <a:endParaRPr lang="en-US" altLang="ja-JP" dirty="0"/>
          </a:p>
          <a:p>
            <a:endParaRPr lang="en-US" altLang="ja-JP" dirty="0"/>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57</a:t>
            </a:fld>
            <a:endParaRPr kumimoji="1" lang="ja-JP" altLang="en-US"/>
          </a:p>
        </p:txBody>
      </p:sp>
    </p:spTree>
    <p:extLst>
      <p:ext uri="{BB962C8B-B14F-4D97-AF65-F5344CB8AC3E}">
        <p14:creationId xmlns:p14="http://schemas.microsoft.com/office/powerpoint/2010/main" val="22293469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err="1"/>
              <a:t>Ardestan</a:t>
            </a:r>
            <a:r>
              <a:rPr lang="en-US" altLang="ja-JP" sz="4000" dirty="0"/>
              <a:t>: Exercise 06</a:t>
            </a:r>
            <a:endParaRPr kumimoji="1" lang="ja-JP" altLang="en-US" sz="400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58</a:t>
            </a:fld>
            <a:endParaRPr kumimoji="1" lang="ja-JP" altLang="en-US"/>
          </a:p>
        </p:txBody>
      </p:sp>
      <p:pic>
        <p:nvPicPr>
          <p:cNvPr id="6" name="図 5">
            <a:extLst>
              <a:ext uri="{FF2B5EF4-FFF2-40B4-BE49-F238E27FC236}">
                <a16:creationId xmlns:a16="http://schemas.microsoft.com/office/drawing/2014/main" id="{EA4564C8-68A7-2A41-A353-804BF47C7D2E}"/>
              </a:ext>
            </a:extLst>
          </p:cNvPr>
          <p:cNvPicPr>
            <a:picLocks noChangeAspect="1"/>
          </p:cNvPicPr>
          <p:nvPr/>
        </p:nvPicPr>
        <p:blipFill>
          <a:blip r:embed="rId2"/>
          <a:stretch>
            <a:fillRect/>
          </a:stretch>
        </p:blipFill>
        <p:spPr>
          <a:xfrm>
            <a:off x="3619500" y="1454150"/>
            <a:ext cx="4953000" cy="4902200"/>
          </a:xfrm>
          <a:prstGeom prst="rect">
            <a:avLst/>
          </a:prstGeom>
        </p:spPr>
      </p:pic>
    </p:spTree>
    <p:extLst>
      <p:ext uri="{BB962C8B-B14F-4D97-AF65-F5344CB8AC3E}">
        <p14:creationId xmlns:p14="http://schemas.microsoft.com/office/powerpoint/2010/main" val="34216110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420963"/>
            <a:ext cx="10515600" cy="1325563"/>
          </a:xfrm>
        </p:spPr>
        <p:txBody>
          <a:bodyPr>
            <a:normAutofit/>
          </a:bodyPr>
          <a:lstStyle/>
          <a:p>
            <a:r>
              <a:rPr lang="en-US" altLang="ja-JP" dirty="0"/>
              <a:t>More About </a:t>
            </a:r>
            <a:br>
              <a:rPr lang="en-US" altLang="ja-JP" dirty="0"/>
            </a:br>
            <a:r>
              <a:rPr lang="en-US" altLang="ja-JP" dirty="0"/>
              <a:t>Triggering by the</a:t>
            </a:r>
            <a:r>
              <a:rPr lang="ja-JP" altLang="en-US"/>
              <a:t> </a:t>
            </a:r>
            <a:r>
              <a:rPr lang="en-US" altLang="ja-JP" dirty="0"/>
              <a:t>Input Value</a:t>
            </a:r>
            <a:endParaRPr kumimoji="1" lang="ja-JP" altLang="en-US" dirty="0"/>
          </a:p>
        </p:txBody>
      </p:sp>
      <p:sp>
        <p:nvSpPr>
          <p:cNvPr id="9" name="コンテンツ プレースホルダー 5"/>
          <p:cNvSpPr txBox="1">
            <a:spLocks/>
          </p:cNvSpPr>
          <p:nvPr/>
        </p:nvSpPr>
        <p:spPr>
          <a:xfrm>
            <a:off x="838201" y="2015732"/>
            <a:ext cx="5779487" cy="447714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90000"/>
              </a:lnSpc>
            </a:pPr>
            <a:r>
              <a:rPr lang="en-US" altLang="ja-JP" dirty="0">
                <a:latin typeface="Courier New" panose="02070309020205020404" pitchFamily="49" charset="0"/>
                <a:cs typeface="Courier New" panose="02070309020205020404" pitchFamily="49" charset="0"/>
              </a:rPr>
              <a:t>We still have some problems.</a:t>
            </a:r>
          </a:p>
          <a:p>
            <a:pPr>
              <a:lnSpc>
                <a:spcPct val="90000"/>
              </a:lnSpc>
            </a:pPr>
            <a:r>
              <a:rPr lang="en-US" altLang="ja-JP" dirty="0">
                <a:latin typeface="Courier New" panose="02070309020205020404" pitchFamily="49" charset="0"/>
                <a:cs typeface="Courier New" panose="02070309020205020404" pitchFamily="49" charset="0"/>
              </a:rPr>
              <a:t>What happens when the analog</a:t>
            </a: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 input values fluctuate around </a:t>
            </a: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the threshold</a:t>
            </a:r>
            <a:r>
              <a:rPr lang="is-IS" altLang="ja-JP" dirty="0">
                <a:latin typeface="Courier New" panose="02070309020205020404" pitchFamily="49" charset="0"/>
                <a:cs typeface="Courier New" panose="02070309020205020404" pitchFamily="49" charset="0"/>
              </a:rPr>
              <a:t>…?</a:t>
            </a:r>
          </a:p>
          <a:p>
            <a:pPr>
              <a:lnSpc>
                <a:spcPct val="90000"/>
              </a:lnSpc>
            </a:pPr>
            <a:r>
              <a:rPr lang="is-IS" altLang="ja-JP" dirty="0">
                <a:latin typeface="Courier New" panose="02070309020205020404" pitchFamily="49" charset="0"/>
                <a:cs typeface="Courier New" panose="02070309020205020404" pitchFamily="49" charset="0"/>
              </a:rPr>
              <a:t>Too many events will be generated as the threshold value is crossed many times!</a:t>
            </a:r>
            <a:endParaRPr lang="en-US" altLang="ja-JP" dirty="0">
              <a:latin typeface="Courier New" panose="02070309020205020404" pitchFamily="49" charset="0"/>
              <a:cs typeface="Courier New" panose="02070309020205020404" pitchFamily="49" charset="0"/>
            </a:endParaRPr>
          </a:p>
        </p:txBody>
      </p:sp>
      <p:cxnSp>
        <p:nvCxnSpPr>
          <p:cNvPr id="5" name="Straight Connector 4"/>
          <p:cNvCxnSpPr/>
          <p:nvPr/>
        </p:nvCxnSpPr>
        <p:spPr>
          <a:xfrm>
            <a:off x="6776897" y="2620636"/>
            <a:ext cx="27921" cy="26315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6804818" y="5252153"/>
            <a:ext cx="30642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9379645" y="5224024"/>
            <a:ext cx="614271" cy="307777"/>
          </a:xfrm>
          <a:prstGeom prst="rect">
            <a:avLst/>
          </a:prstGeom>
        </p:spPr>
        <p:txBody>
          <a:bodyPr wrap="none">
            <a:spAutoFit/>
          </a:bodyPr>
          <a:lstStyle/>
          <a:p>
            <a:r>
              <a:rPr lang="en-US" sz="1400" dirty="0">
                <a:solidFill>
                  <a:srgbClr val="000000"/>
                </a:solidFill>
                <a:latin typeface="Courier New" panose="02070309020205020404" pitchFamily="49" charset="0"/>
                <a:cs typeface="Courier New" panose="02070309020205020404" pitchFamily="49" charset="0"/>
              </a:rPr>
              <a:t>time</a:t>
            </a:r>
            <a:endParaRPr lang="en-US" sz="1400" dirty="0">
              <a:latin typeface="Courier New" panose="02070309020205020404" pitchFamily="49" charset="0"/>
              <a:cs typeface="Courier New" panose="02070309020205020404" pitchFamily="49" charset="0"/>
            </a:endParaRPr>
          </a:p>
        </p:txBody>
      </p:sp>
      <p:sp>
        <p:nvSpPr>
          <p:cNvPr id="13" name="Rectangle 12"/>
          <p:cNvSpPr/>
          <p:nvPr/>
        </p:nvSpPr>
        <p:spPr>
          <a:xfrm>
            <a:off x="6096000" y="2262486"/>
            <a:ext cx="1473480" cy="307777"/>
          </a:xfrm>
          <a:prstGeom prst="rect">
            <a:avLst/>
          </a:prstGeom>
        </p:spPr>
        <p:txBody>
          <a:bodyPr wrap="none">
            <a:spAutoFit/>
          </a:bodyPr>
          <a:lstStyle/>
          <a:p>
            <a:r>
              <a:rPr lang="en-US" sz="1400" dirty="0">
                <a:solidFill>
                  <a:srgbClr val="000000"/>
                </a:solidFill>
                <a:latin typeface="Courier New" panose="02070309020205020404" pitchFamily="49" charset="0"/>
                <a:cs typeface="Courier New" panose="02070309020205020404" pitchFamily="49" charset="0"/>
              </a:rPr>
              <a:t>analog input</a:t>
            </a:r>
            <a:endParaRPr lang="en-US" sz="1400" dirty="0">
              <a:latin typeface="Courier New" panose="02070309020205020404" pitchFamily="49" charset="0"/>
              <a:cs typeface="Courier New" panose="02070309020205020404" pitchFamily="49" charset="0"/>
            </a:endParaRPr>
          </a:p>
        </p:txBody>
      </p:sp>
      <p:cxnSp>
        <p:nvCxnSpPr>
          <p:cNvPr id="14" name="Straight Connector 13"/>
          <p:cNvCxnSpPr/>
          <p:nvPr/>
        </p:nvCxnSpPr>
        <p:spPr>
          <a:xfrm flipH="1">
            <a:off x="6804818" y="3536386"/>
            <a:ext cx="3064287"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041170" y="5570656"/>
            <a:ext cx="3252814" cy="276999"/>
          </a:xfrm>
          <a:prstGeom prst="rect">
            <a:avLst/>
          </a:prstGeom>
        </p:spPr>
        <p:txBody>
          <a:bodyPr wrap="none">
            <a:spAutoFit/>
          </a:bodyPr>
          <a:lstStyle/>
          <a:p>
            <a:r>
              <a:rPr lang="en-US" sz="1200" dirty="0">
                <a:latin typeface="Courier New" panose="02070309020205020404" pitchFamily="49" charset="0"/>
                <a:cs typeface="Courier New" panose="02070309020205020404" pitchFamily="49" charset="0"/>
              </a:rPr>
              <a:t>we want to detect these crossings</a:t>
            </a:r>
          </a:p>
        </p:txBody>
      </p:sp>
      <p:sp>
        <p:nvSpPr>
          <p:cNvPr id="31" name="Rectangle 30"/>
          <p:cNvSpPr/>
          <p:nvPr/>
        </p:nvSpPr>
        <p:spPr>
          <a:xfrm>
            <a:off x="9855144" y="3370776"/>
            <a:ext cx="1646605" cy="246221"/>
          </a:xfrm>
          <a:prstGeom prst="rect">
            <a:avLst/>
          </a:prstGeom>
        </p:spPr>
        <p:txBody>
          <a:bodyPr wrap="none">
            <a:spAutoFit/>
          </a:bodyPr>
          <a:lstStyle/>
          <a:p>
            <a:r>
              <a:rPr lang="en-US" sz="1000" dirty="0">
                <a:latin typeface="Courier New" panose="02070309020205020404" pitchFamily="49" charset="0"/>
                <a:cs typeface="Courier New" panose="02070309020205020404" pitchFamily="49" charset="0"/>
              </a:rPr>
              <a:t>the threshold value</a:t>
            </a:r>
          </a:p>
        </p:txBody>
      </p:sp>
      <p:sp>
        <p:nvSpPr>
          <p:cNvPr id="4" name="Freeform 3"/>
          <p:cNvSpPr/>
          <p:nvPr/>
        </p:nvSpPr>
        <p:spPr>
          <a:xfrm>
            <a:off x="6814038" y="2564553"/>
            <a:ext cx="2998573" cy="2657353"/>
          </a:xfrm>
          <a:custGeom>
            <a:avLst/>
            <a:gdLst>
              <a:gd name="connsiteX0" fmla="*/ 0 w 2998573"/>
              <a:gd name="connsiteY0" fmla="*/ 2657353 h 2657353"/>
              <a:gd name="connsiteX1" fmla="*/ 214184 w 2998573"/>
              <a:gd name="connsiteY1" fmla="*/ 754413 h 2657353"/>
              <a:gd name="connsiteX2" fmla="*/ 444843 w 2998573"/>
              <a:gd name="connsiteY2" fmla="*/ 1050975 h 2657353"/>
              <a:gd name="connsiteX3" fmla="*/ 617838 w 2998573"/>
              <a:gd name="connsiteY3" fmla="*/ 919169 h 2657353"/>
              <a:gd name="connsiteX4" fmla="*/ 782595 w 2998573"/>
              <a:gd name="connsiteY4" fmla="*/ 1018023 h 2657353"/>
              <a:gd name="connsiteX5" fmla="*/ 1070919 w 2998573"/>
              <a:gd name="connsiteY5" fmla="*/ 886218 h 2657353"/>
              <a:gd name="connsiteX6" fmla="*/ 1293341 w 2998573"/>
              <a:gd name="connsiteY6" fmla="*/ 1009786 h 2657353"/>
              <a:gd name="connsiteX7" fmla="*/ 1466335 w 2998573"/>
              <a:gd name="connsiteY7" fmla="*/ 910932 h 2657353"/>
              <a:gd name="connsiteX8" fmla="*/ 1606379 w 2998573"/>
              <a:gd name="connsiteY8" fmla="*/ 1001548 h 2657353"/>
              <a:gd name="connsiteX9" fmla="*/ 1795849 w 2998573"/>
              <a:gd name="connsiteY9" fmla="*/ 910932 h 2657353"/>
              <a:gd name="connsiteX10" fmla="*/ 1935892 w 2998573"/>
              <a:gd name="connsiteY10" fmla="*/ 1059213 h 2657353"/>
              <a:gd name="connsiteX11" fmla="*/ 2059460 w 2998573"/>
              <a:gd name="connsiteY11" fmla="*/ 37721 h 2657353"/>
              <a:gd name="connsiteX12" fmla="*/ 2290119 w 2998573"/>
              <a:gd name="connsiteY12" fmla="*/ 2599688 h 2657353"/>
              <a:gd name="connsiteX13" fmla="*/ 2537254 w 2998573"/>
              <a:gd name="connsiteY13" fmla="*/ 1825332 h 2657353"/>
              <a:gd name="connsiteX14" fmla="*/ 2603157 w 2998573"/>
              <a:gd name="connsiteY14" fmla="*/ 2344315 h 2657353"/>
              <a:gd name="connsiteX15" fmla="*/ 2726724 w 2998573"/>
              <a:gd name="connsiteY15" fmla="*/ 2228986 h 2657353"/>
              <a:gd name="connsiteX16" fmla="*/ 2825579 w 2998573"/>
              <a:gd name="connsiteY16" fmla="*/ 2344315 h 2657353"/>
              <a:gd name="connsiteX17" fmla="*/ 2899719 w 2998573"/>
              <a:gd name="connsiteY17" fmla="*/ 2187796 h 2657353"/>
              <a:gd name="connsiteX18" fmla="*/ 2998573 w 2998573"/>
              <a:gd name="connsiteY18" fmla="*/ 2319602 h 265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8573" h="2657353">
                <a:moveTo>
                  <a:pt x="0" y="2657353"/>
                </a:moveTo>
                <a:cubicBezTo>
                  <a:pt x="70022" y="1839748"/>
                  <a:pt x="140044" y="1022143"/>
                  <a:pt x="214184" y="754413"/>
                </a:cubicBezTo>
                <a:cubicBezTo>
                  <a:pt x="288324" y="486683"/>
                  <a:pt x="377567" y="1023516"/>
                  <a:pt x="444843" y="1050975"/>
                </a:cubicBezTo>
                <a:cubicBezTo>
                  <a:pt x="512119" y="1078434"/>
                  <a:pt x="561546" y="924661"/>
                  <a:pt x="617838" y="919169"/>
                </a:cubicBezTo>
                <a:cubicBezTo>
                  <a:pt x="674130" y="913677"/>
                  <a:pt x="707082" y="1023515"/>
                  <a:pt x="782595" y="1018023"/>
                </a:cubicBezTo>
                <a:cubicBezTo>
                  <a:pt x="858108" y="1012531"/>
                  <a:pt x="985795" y="887591"/>
                  <a:pt x="1070919" y="886218"/>
                </a:cubicBezTo>
                <a:cubicBezTo>
                  <a:pt x="1156043" y="884845"/>
                  <a:pt x="1227438" y="1005667"/>
                  <a:pt x="1293341" y="1009786"/>
                </a:cubicBezTo>
                <a:cubicBezTo>
                  <a:pt x="1359244" y="1013905"/>
                  <a:pt x="1414162" y="912305"/>
                  <a:pt x="1466335" y="910932"/>
                </a:cubicBezTo>
                <a:cubicBezTo>
                  <a:pt x="1518508" y="909559"/>
                  <a:pt x="1551460" y="1001548"/>
                  <a:pt x="1606379" y="1001548"/>
                </a:cubicBezTo>
                <a:cubicBezTo>
                  <a:pt x="1661298" y="1001548"/>
                  <a:pt x="1740930" y="901321"/>
                  <a:pt x="1795849" y="910932"/>
                </a:cubicBezTo>
                <a:cubicBezTo>
                  <a:pt x="1850768" y="920543"/>
                  <a:pt x="1891957" y="1204748"/>
                  <a:pt x="1935892" y="1059213"/>
                </a:cubicBezTo>
                <a:cubicBezTo>
                  <a:pt x="1979827" y="913678"/>
                  <a:pt x="2000422" y="-219025"/>
                  <a:pt x="2059460" y="37721"/>
                </a:cubicBezTo>
                <a:cubicBezTo>
                  <a:pt x="2118498" y="294467"/>
                  <a:pt x="2210487" y="2301753"/>
                  <a:pt x="2290119" y="2599688"/>
                </a:cubicBezTo>
                <a:cubicBezTo>
                  <a:pt x="2369751" y="2897623"/>
                  <a:pt x="2485081" y="1867894"/>
                  <a:pt x="2537254" y="1825332"/>
                </a:cubicBezTo>
                <a:cubicBezTo>
                  <a:pt x="2589427" y="1782770"/>
                  <a:pt x="2571579" y="2277039"/>
                  <a:pt x="2603157" y="2344315"/>
                </a:cubicBezTo>
                <a:cubicBezTo>
                  <a:pt x="2634735" y="2411591"/>
                  <a:pt x="2689654" y="2228986"/>
                  <a:pt x="2726724" y="2228986"/>
                </a:cubicBezTo>
                <a:cubicBezTo>
                  <a:pt x="2763794" y="2228986"/>
                  <a:pt x="2796747" y="2351180"/>
                  <a:pt x="2825579" y="2344315"/>
                </a:cubicBezTo>
                <a:cubicBezTo>
                  <a:pt x="2854411" y="2337450"/>
                  <a:pt x="2870887" y="2191915"/>
                  <a:pt x="2899719" y="2187796"/>
                </a:cubicBezTo>
                <a:cubicBezTo>
                  <a:pt x="2928551" y="2183677"/>
                  <a:pt x="2998573" y="2319602"/>
                  <a:pt x="2998573" y="231960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直線矢印コネクタ 14">
            <a:extLst>
              <a:ext uri="{FF2B5EF4-FFF2-40B4-BE49-F238E27FC236}">
                <a16:creationId xmlns:a16="http://schemas.microsoft.com/office/drawing/2014/main" id="{71FC44ED-C325-084B-9BB8-985AC07E8D9F}"/>
              </a:ext>
            </a:extLst>
          </p:cNvPr>
          <p:cNvCxnSpPr>
            <a:cxnSpLocks/>
          </p:cNvCxnSpPr>
          <p:nvPr/>
        </p:nvCxnSpPr>
        <p:spPr>
          <a:xfrm flipV="1">
            <a:off x="6790857" y="3298807"/>
            <a:ext cx="61394" cy="46216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Oval 31">
            <a:extLst>
              <a:ext uri="{FF2B5EF4-FFF2-40B4-BE49-F238E27FC236}">
                <a16:creationId xmlns:a16="http://schemas.microsoft.com/office/drawing/2014/main" id="{8DED0472-1EC8-3740-91F5-E33FE31AA133}"/>
              </a:ext>
            </a:extLst>
          </p:cNvPr>
          <p:cNvSpPr/>
          <p:nvPr/>
        </p:nvSpPr>
        <p:spPr>
          <a:xfrm>
            <a:off x="6894784" y="3429000"/>
            <a:ext cx="198800" cy="207494"/>
          </a:xfrm>
          <a:prstGeom prst="ellipse">
            <a:avLst/>
          </a:prstGeom>
          <a:solidFill>
            <a:schemeClr val="accent1">
              <a:alpha val="17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31">
            <a:extLst>
              <a:ext uri="{FF2B5EF4-FFF2-40B4-BE49-F238E27FC236}">
                <a16:creationId xmlns:a16="http://schemas.microsoft.com/office/drawing/2014/main" id="{8FC288BC-0C35-1B41-A206-87D7123E51C7}"/>
              </a:ext>
            </a:extLst>
          </p:cNvPr>
          <p:cNvSpPr/>
          <p:nvPr/>
        </p:nvSpPr>
        <p:spPr>
          <a:xfrm>
            <a:off x="7277828" y="3437605"/>
            <a:ext cx="198800" cy="207494"/>
          </a:xfrm>
          <a:prstGeom prst="ellipse">
            <a:avLst/>
          </a:prstGeom>
          <a:solidFill>
            <a:schemeClr val="accent1">
              <a:alpha val="17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31">
            <a:extLst>
              <a:ext uri="{FF2B5EF4-FFF2-40B4-BE49-F238E27FC236}">
                <a16:creationId xmlns:a16="http://schemas.microsoft.com/office/drawing/2014/main" id="{21AF60F3-6032-6640-B5A5-D94C7B7B8B5D}"/>
              </a:ext>
            </a:extLst>
          </p:cNvPr>
          <p:cNvSpPr/>
          <p:nvPr/>
        </p:nvSpPr>
        <p:spPr>
          <a:xfrm>
            <a:off x="7606901" y="3437605"/>
            <a:ext cx="198800" cy="207494"/>
          </a:xfrm>
          <a:prstGeom prst="ellipse">
            <a:avLst/>
          </a:prstGeom>
          <a:solidFill>
            <a:schemeClr val="accent1">
              <a:alpha val="17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31">
            <a:extLst>
              <a:ext uri="{FF2B5EF4-FFF2-40B4-BE49-F238E27FC236}">
                <a16:creationId xmlns:a16="http://schemas.microsoft.com/office/drawing/2014/main" id="{423BEE35-3F07-284D-99C1-38A390C1AD77}"/>
              </a:ext>
            </a:extLst>
          </p:cNvPr>
          <p:cNvSpPr/>
          <p:nvPr/>
        </p:nvSpPr>
        <p:spPr>
          <a:xfrm>
            <a:off x="8061330" y="3423124"/>
            <a:ext cx="198800" cy="207494"/>
          </a:xfrm>
          <a:prstGeom prst="ellipse">
            <a:avLst/>
          </a:prstGeom>
          <a:solidFill>
            <a:schemeClr val="accent1">
              <a:alpha val="17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31">
            <a:extLst>
              <a:ext uri="{FF2B5EF4-FFF2-40B4-BE49-F238E27FC236}">
                <a16:creationId xmlns:a16="http://schemas.microsoft.com/office/drawing/2014/main" id="{B852C2C2-813F-3F48-B992-56E1D807DEDE}"/>
              </a:ext>
            </a:extLst>
          </p:cNvPr>
          <p:cNvSpPr/>
          <p:nvPr/>
        </p:nvSpPr>
        <p:spPr>
          <a:xfrm>
            <a:off x="8392426" y="3437605"/>
            <a:ext cx="198800" cy="207494"/>
          </a:xfrm>
          <a:prstGeom prst="ellipse">
            <a:avLst/>
          </a:prstGeom>
          <a:solidFill>
            <a:schemeClr val="accent1">
              <a:alpha val="17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31">
            <a:extLst>
              <a:ext uri="{FF2B5EF4-FFF2-40B4-BE49-F238E27FC236}">
                <a16:creationId xmlns:a16="http://schemas.microsoft.com/office/drawing/2014/main" id="{B0C95844-2D3D-764F-90ED-B82329F73F03}"/>
              </a:ext>
            </a:extLst>
          </p:cNvPr>
          <p:cNvSpPr/>
          <p:nvPr/>
        </p:nvSpPr>
        <p:spPr>
          <a:xfrm>
            <a:off x="8660440" y="3423124"/>
            <a:ext cx="198800" cy="207494"/>
          </a:xfrm>
          <a:prstGeom prst="ellipse">
            <a:avLst/>
          </a:prstGeom>
          <a:solidFill>
            <a:schemeClr val="accent1">
              <a:alpha val="17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9066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Analog Output</a:t>
            </a:r>
            <a:endParaRPr kumimoji="1" lang="ja-JP" altLang="en-US"/>
          </a:p>
        </p:txBody>
      </p:sp>
      <p:sp>
        <p:nvSpPr>
          <p:cNvPr id="9" name="コンテンツ プレースホルダー 5"/>
          <p:cNvSpPr txBox="1">
            <a:spLocks/>
          </p:cNvSpPr>
          <p:nvPr/>
        </p:nvSpPr>
        <p:spPr>
          <a:xfrm>
            <a:off x="834183" y="2015732"/>
            <a:ext cx="10220672" cy="3450613"/>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r>
              <a:rPr lang="en-US" altLang="ja-JP" dirty="0">
                <a:latin typeface="Courier New" panose="02070309020205020404" pitchFamily="49" charset="0"/>
                <a:cs typeface="Courier New" panose="02070309020205020404" pitchFamily="49" charset="0"/>
              </a:rPr>
              <a:t>Indeed, Arduino’s analog output is </a:t>
            </a: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‘PWM’ output,</a:t>
            </a:r>
          </a:p>
          <a:p>
            <a:endParaRPr lang="en-US" altLang="ja-JP" dirty="0">
              <a:latin typeface="Courier New" panose="02070309020205020404" pitchFamily="49" charset="0"/>
              <a:cs typeface="Courier New" panose="02070309020205020404" pitchFamily="49" charset="0"/>
            </a:endParaRPr>
          </a:p>
          <a:p>
            <a:r>
              <a:rPr lang="en-US" altLang="ja-JP" dirty="0">
                <a:latin typeface="Courier New" panose="02070309020205020404" pitchFamily="49" charset="0"/>
                <a:cs typeface="Courier New" panose="02070309020205020404" pitchFamily="49" charset="0"/>
              </a:rPr>
              <a:t>PWM = Pulse With Modulation</a:t>
            </a:r>
          </a:p>
          <a:p>
            <a:r>
              <a:rPr lang="en-US" altLang="ja-JP" dirty="0">
                <a:latin typeface="Courier New" panose="02070309020205020404" pitchFamily="49" charset="0"/>
                <a:cs typeface="Courier New" panose="02070309020205020404" pitchFamily="49" charset="0"/>
              </a:rPr>
              <a:t>PWM outputs can change the width</a:t>
            </a: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of the pulse.</a:t>
            </a:r>
          </a:p>
          <a:p>
            <a:r>
              <a:rPr lang="en-US" altLang="ja-JP" dirty="0">
                <a:latin typeface="Courier New" panose="02070309020205020404" pitchFamily="49" charset="0"/>
                <a:cs typeface="Courier New" panose="02070309020205020404" pitchFamily="49" charset="0"/>
              </a:rPr>
              <a:t>By controlling the width of the pulse,</a:t>
            </a: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the output current is controlled.</a:t>
            </a:r>
            <a:br>
              <a:rPr lang="en-US" altLang="ja-JP" dirty="0">
                <a:latin typeface="Courier New" panose="02070309020205020404" pitchFamily="49" charset="0"/>
                <a:cs typeface="Courier New" panose="02070309020205020404" pitchFamily="49" charset="0"/>
              </a:rPr>
            </a:br>
            <a:endParaRPr lang="en-US" altLang="ja-JP" dirty="0">
              <a:latin typeface="Courier New" panose="02070309020205020404" pitchFamily="49" charset="0"/>
              <a:cs typeface="Courier New" panose="02070309020205020404" pitchFamily="49" charset="0"/>
            </a:endParaRPr>
          </a:p>
          <a:p>
            <a:endParaRPr lang="en-US" altLang="ja-JP" dirty="0">
              <a:solidFill>
                <a:srgbClr val="FF0000"/>
              </a:solidFill>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3"/>
          <a:stretch>
            <a:fillRect/>
          </a:stretch>
        </p:blipFill>
        <p:spPr>
          <a:xfrm>
            <a:off x="5775373" y="2035420"/>
            <a:ext cx="5582445" cy="3830416"/>
          </a:xfrm>
          <a:prstGeom prst="rect">
            <a:avLst/>
          </a:prstGeom>
        </p:spPr>
      </p:pic>
      <p:sp>
        <p:nvSpPr>
          <p:cNvPr id="5" name="Rectangle 4"/>
          <p:cNvSpPr/>
          <p:nvPr/>
        </p:nvSpPr>
        <p:spPr>
          <a:xfrm>
            <a:off x="2261394" y="6241232"/>
            <a:ext cx="9092406" cy="253916"/>
          </a:xfrm>
          <a:prstGeom prst="rect">
            <a:avLst/>
          </a:prstGeom>
        </p:spPr>
        <p:txBody>
          <a:bodyPr wrap="square">
            <a:spAutoFit/>
          </a:bodyPr>
          <a:lstStyle/>
          <a:p>
            <a:r>
              <a:rPr lang="en-US" sz="1050" dirty="0">
                <a:latin typeface="Courier New" panose="02070309020205020404" pitchFamily="49" charset="0"/>
                <a:cs typeface="Courier New" panose="02070309020205020404" pitchFamily="49" charset="0"/>
              </a:rPr>
              <a:t>Image: </a:t>
            </a:r>
            <a:r>
              <a:rPr lang="en-US" sz="1050" dirty="0">
                <a:solidFill>
                  <a:schemeClr val="accent1"/>
                </a:solidFill>
                <a:latin typeface="Courier New" panose="02070309020205020404" pitchFamily="49" charset="0"/>
                <a:cs typeface="Courier New" panose="02070309020205020404" pitchFamily="49" charset="0"/>
                <a:hlinkClick r:id="rId4">
                  <a:extLst>
                    <a:ext uri="{A12FA001-AC4F-418D-AE19-62706E023703}">
                      <ahyp:hlinkClr xmlns:ahyp="http://schemas.microsoft.com/office/drawing/2018/hyperlinkcolor" val="tx"/>
                    </a:ext>
                  </a:extLst>
                </a:hlinkClick>
              </a:rPr>
              <a:t>https://learn.sparkfun.com/tutorials/pulse-width-modulation</a:t>
            </a:r>
            <a:r>
              <a:rPr lang="en-US" sz="1050" dirty="0">
                <a:solidFill>
                  <a:schemeClr val="accent1"/>
                </a:solidFill>
                <a:latin typeface="Courier New" panose="02070309020205020404" pitchFamily="49" charset="0"/>
                <a:cs typeface="Courier New" panose="02070309020205020404" pitchFamily="49" charset="0"/>
              </a:rPr>
              <a:t> </a:t>
            </a:r>
            <a:r>
              <a:rPr lang="en-US" sz="1050" dirty="0">
                <a:latin typeface="Courier New" panose="02070309020205020404" pitchFamily="49" charset="0"/>
                <a:cs typeface="Courier New" panose="02070309020205020404" pitchFamily="49" charset="0"/>
              </a:rPr>
              <a:t>(licensed under the CC BY-NC-SA 3.0 license)</a:t>
            </a:r>
          </a:p>
        </p:txBody>
      </p:sp>
    </p:spTree>
    <p:extLst>
      <p:ext uri="{BB962C8B-B14F-4D97-AF65-F5344CB8AC3E}">
        <p14:creationId xmlns:p14="http://schemas.microsoft.com/office/powerpoint/2010/main" val="33141714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More About </a:t>
            </a:r>
            <a:br>
              <a:rPr lang="en-US" altLang="ja-JP" dirty="0"/>
            </a:br>
            <a:r>
              <a:rPr lang="en-US" altLang="ja-JP" dirty="0"/>
              <a:t>Triggering by the</a:t>
            </a:r>
            <a:r>
              <a:rPr lang="ja-JP" altLang="en-US"/>
              <a:t> </a:t>
            </a:r>
            <a:r>
              <a:rPr lang="en-US" altLang="ja-JP" dirty="0"/>
              <a:t>Input Value</a:t>
            </a:r>
            <a:endParaRPr kumimoji="1" lang="ja-JP" altLang="en-US" dirty="0"/>
          </a:p>
        </p:txBody>
      </p:sp>
      <p:sp>
        <p:nvSpPr>
          <p:cNvPr id="9" name="コンテンツ プレースホルダー 5"/>
          <p:cNvSpPr txBox="1">
            <a:spLocks/>
          </p:cNvSpPr>
          <p:nvPr/>
        </p:nvSpPr>
        <p:spPr>
          <a:xfrm>
            <a:off x="838201" y="2015732"/>
            <a:ext cx="5697209" cy="419559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100000"/>
              </a:lnSpc>
            </a:pPr>
            <a:r>
              <a:rPr lang="en-US" altLang="ja-JP" sz="1600" dirty="0">
                <a:latin typeface="Courier New" panose="02070309020205020404" pitchFamily="49" charset="0"/>
                <a:cs typeface="Courier New" panose="02070309020205020404" pitchFamily="49" charset="0"/>
              </a:rPr>
              <a:t>Use two threshold values</a:t>
            </a:r>
          </a:p>
          <a:p>
            <a:pPr>
              <a:lnSpc>
                <a:spcPct val="100000"/>
              </a:lnSpc>
            </a:pPr>
            <a:r>
              <a:rPr lang="en-US" altLang="ja-JP" sz="1600" dirty="0">
                <a:latin typeface="Courier New" panose="02070309020205020404" pitchFamily="49" charset="0"/>
                <a:cs typeface="Courier New" panose="02070309020205020404" pitchFamily="49" charset="0"/>
              </a:rPr>
              <a:t>When once the input value goes over the</a:t>
            </a:r>
            <a:br>
              <a:rPr lang="en-US" altLang="ja-JP" sz="1600" dirty="0">
                <a:latin typeface="Courier New" panose="02070309020205020404" pitchFamily="49" charset="0"/>
                <a:cs typeface="Courier New" panose="02070309020205020404" pitchFamily="49" charset="0"/>
              </a:rPr>
            </a:br>
            <a:r>
              <a:rPr lang="en-US" altLang="ja-JP" sz="1600" dirty="0">
                <a:latin typeface="Courier New" panose="02070309020205020404" pitchFamily="49" charset="0"/>
                <a:cs typeface="Courier New" panose="02070309020205020404" pitchFamily="49" charset="0"/>
              </a:rPr>
              <a:t>higher threshold, then until it goes below </a:t>
            </a:r>
            <a:br>
              <a:rPr lang="en-US" altLang="ja-JP" sz="1600" dirty="0">
                <a:latin typeface="Courier New" panose="02070309020205020404" pitchFamily="49" charset="0"/>
                <a:cs typeface="Courier New" panose="02070309020205020404" pitchFamily="49" charset="0"/>
              </a:rPr>
            </a:br>
            <a:r>
              <a:rPr lang="en-US" altLang="ja-JP" sz="1600" dirty="0">
                <a:latin typeface="Courier New" panose="02070309020205020404" pitchFamily="49" charset="0"/>
                <a:cs typeface="Courier New" panose="02070309020205020404" pitchFamily="49" charset="0"/>
              </a:rPr>
              <a:t>the lower threshold, it neglects any crossing over the higher threshold.</a:t>
            </a:r>
          </a:p>
          <a:p>
            <a:pPr>
              <a:lnSpc>
                <a:spcPct val="100000"/>
              </a:lnSpc>
            </a:pPr>
            <a:r>
              <a:rPr lang="en-US" altLang="ja-JP" sz="1600" dirty="0">
                <a:latin typeface="Courier New" panose="02070309020205020404" pitchFamily="49" charset="0"/>
                <a:cs typeface="Courier New" panose="02070309020205020404" pitchFamily="49" charset="0"/>
              </a:rPr>
              <a:t>Similarly, once the input value goes below </a:t>
            </a:r>
            <a:br>
              <a:rPr lang="en-US" altLang="ja-JP" sz="1600" dirty="0">
                <a:latin typeface="Courier New" panose="02070309020205020404" pitchFamily="49" charset="0"/>
                <a:cs typeface="Courier New" panose="02070309020205020404" pitchFamily="49" charset="0"/>
              </a:rPr>
            </a:br>
            <a:r>
              <a:rPr lang="en-US" altLang="ja-JP" sz="1600" dirty="0">
                <a:latin typeface="Courier New" panose="02070309020205020404" pitchFamily="49" charset="0"/>
                <a:cs typeface="Courier New" panose="02070309020205020404" pitchFamily="49" charset="0"/>
              </a:rPr>
              <a:t>the lower threshold, it neglects any crossings over the lower threshold.</a:t>
            </a:r>
          </a:p>
          <a:p>
            <a:pPr>
              <a:lnSpc>
                <a:spcPct val="100000"/>
              </a:lnSpc>
            </a:pPr>
            <a:r>
              <a:rPr lang="en-US" altLang="ja-JP" sz="1600" dirty="0">
                <a:latin typeface="Courier New" panose="02070309020205020404" pitchFamily="49" charset="0"/>
                <a:cs typeface="Courier New" panose="02070309020205020404" pitchFamily="49" charset="0"/>
              </a:rPr>
              <a:t>By this technique, it can avoid generating too many events even when the input value fluctuate around the threshold values.</a:t>
            </a:r>
          </a:p>
          <a:p>
            <a:pPr>
              <a:lnSpc>
                <a:spcPct val="100000"/>
              </a:lnSpc>
            </a:pPr>
            <a:r>
              <a:rPr lang="en-US" altLang="ja-JP" sz="1600" dirty="0">
                <a:latin typeface="Courier New" panose="02070309020205020404" pitchFamily="49" charset="0"/>
                <a:cs typeface="Courier New" panose="02070309020205020404" pitchFamily="49" charset="0"/>
              </a:rPr>
              <a:t>This behavior significantly resembles the ‘</a:t>
            </a:r>
            <a:r>
              <a:rPr lang="en-US" altLang="ja-JP" sz="1600" b="1" dirty="0">
                <a:solidFill>
                  <a:srgbClr val="C00000"/>
                </a:solidFill>
                <a:latin typeface="Courier New" panose="02070309020205020404" pitchFamily="49" charset="0"/>
                <a:cs typeface="Courier New" panose="02070309020205020404" pitchFamily="49" charset="0"/>
              </a:rPr>
              <a:t>McCulloch-Pitts neuron</a:t>
            </a:r>
            <a:r>
              <a:rPr lang="en-US" altLang="ja-JP" sz="1600" dirty="0">
                <a:latin typeface="Courier New" panose="02070309020205020404" pitchFamily="49" charset="0"/>
                <a:cs typeface="Courier New" panose="02070309020205020404" pitchFamily="49" charset="0"/>
              </a:rPr>
              <a:t>’ model in neural computing! </a:t>
            </a:r>
          </a:p>
        </p:txBody>
      </p:sp>
      <p:cxnSp>
        <p:nvCxnSpPr>
          <p:cNvPr id="5" name="Straight Connector 4"/>
          <p:cNvCxnSpPr/>
          <p:nvPr/>
        </p:nvCxnSpPr>
        <p:spPr>
          <a:xfrm>
            <a:off x="6660221" y="3105606"/>
            <a:ext cx="27921" cy="26315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6688142" y="5737123"/>
            <a:ext cx="30642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9732662" y="5671195"/>
            <a:ext cx="614271" cy="307777"/>
          </a:xfrm>
          <a:prstGeom prst="rect">
            <a:avLst/>
          </a:prstGeom>
        </p:spPr>
        <p:txBody>
          <a:bodyPr wrap="none">
            <a:spAutoFit/>
          </a:bodyPr>
          <a:lstStyle/>
          <a:p>
            <a:r>
              <a:rPr lang="en-US" sz="1400" b="1" dirty="0">
                <a:solidFill>
                  <a:srgbClr val="000000"/>
                </a:solidFill>
                <a:latin typeface="Courier New" panose="02070309020205020404" pitchFamily="49" charset="0"/>
                <a:cs typeface="Courier New" panose="02070309020205020404" pitchFamily="49" charset="0"/>
              </a:rPr>
              <a:t>time</a:t>
            </a:r>
            <a:endParaRPr lang="en-US" sz="1400" b="1" dirty="0">
              <a:latin typeface="Courier New" panose="02070309020205020404" pitchFamily="49" charset="0"/>
              <a:cs typeface="Courier New" panose="02070309020205020404" pitchFamily="49" charset="0"/>
            </a:endParaRPr>
          </a:p>
        </p:txBody>
      </p:sp>
      <p:sp>
        <p:nvSpPr>
          <p:cNvPr id="13" name="Rectangle 12"/>
          <p:cNvSpPr/>
          <p:nvPr/>
        </p:nvSpPr>
        <p:spPr>
          <a:xfrm>
            <a:off x="5937441" y="2865387"/>
            <a:ext cx="1473480" cy="307777"/>
          </a:xfrm>
          <a:prstGeom prst="rect">
            <a:avLst/>
          </a:prstGeom>
        </p:spPr>
        <p:txBody>
          <a:bodyPr wrap="none">
            <a:spAutoFit/>
          </a:bodyPr>
          <a:lstStyle/>
          <a:p>
            <a:r>
              <a:rPr lang="en-US" sz="1400" b="1" dirty="0">
                <a:solidFill>
                  <a:srgbClr val="000000"/>
                </a:solidFill>
                <a:latin typeface="Courier New" panose="02070309020205020404" pitchFamily="49" charset="0"/>
                <a:cs typeface="Courier New" panose="02070309020205020404" pitchFamily="49" charset="0"/>
              </a:rPr>
              <a:t>analog input</a:t>
            </a:r>
            <a:endParaRPr lang="en-US" sz="1400" b="1" dirty="0">
              <a:latin typeface="Courier New" panose="02070309020205020404" pitchFamily="49" charset="0"/>
              <a:cs typeface="Courier New" panose="02070309020205020404" pitchFamily="49" charset="0"/>
            </a:endParaRPr>
          </a:p>
        </p:txBody>
      </p:sp>
      <p:cxnSp>
        <p:nvCxnSpPr>
          <p:cNvPr id="14" name="Straight Connector 13"/>
          <p:cNvCxnSpPr/>
          <p:nvPr/>
        </p:nvCxnSpPr>
        <p:spPr>
          <a:xfrm flipH="1">
            <a:off x="6688142" y="4021356"/>
            <a:ext cx="3064287"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9738468" y="3855746"/>
            <a:ext cx="2044149" cy="461665"/>
          </a:xfrm>
          <a:prstGeom prst="rect">
            <a:avLst/>
          </a:prstGeom>
        </p:spPr>
        <p:txBody>
          <a:bodyPr wrap="none">
            <a:spAutoFit/>
          </a:bodyPr>
          <a:lstStyle/>
          <a:p>
            <a:r>
              <a:rPr lang="en-US" sz="1200" dirty="0">
                <a:latin typeface="Courier New" panose="02070309020205020404" pitchFamily="49" charset="0"/>
                <a:cs typeface="Courier New" panose="02070309020205020404" pitchFamily="49" charset="0"/>
              </a:rPr>
              <a:t>the threshold value </a:t>
            </a:r>
            <a:br>
              <a:rPr lang="en-US" sz="1200" dirty="0">
                <a:latin typeface="Courier New" panose="02070309020205020404" pitchFamily="49" charset="0"/>
                <a:cs typeface="Courier New" panose="02070309020205020404" pitchFamily="49" charset="0"/>
              </a:rPr>
            </a:br>
            <a:r>
              <a:rPr lang="en-US" sz="1200" dirty="0">
                <a:latin typeface="Courier New" panose="02070309020205020404" pitchFamily="49" charset="0"/>
                <a:cs typeface="Courier New" panose="02070309020205020404" pitchFamily="49" charset="0"/>
              </a:rPr>
              <a:t>(high)</a:t>
            </a:r>
          </a:p>
        </p:txBody>
      </p:sp>
      <p:sp>
        <p:nvSpPr>
          <p:cNvPr id="4" name="Freeform 3"/>
          <p:cNvSpPr/>
          <p:nvPr/>
        </p:nvSpPr>
        <p:spPr>
          <a:xfrm>
            <a:off x="6697363" y="3049523"/>
            <a:ext cx="3109410" cy="2657353"/>
          </a:xfrm>
          <a:custGeom>
            <a:avLst/>
            <a:gdLst>
              <a:gd name="connsiteX0" fmla="*/ 0 w 2998573"/>
              <a:gd name="connsiteY0" fmla="*/ 2657353 h 2657353"/>
              <a:gd name="connsiteX1" fmla="*/ 214184 w 2998573"/>
              <a:gd name="connsiteY1" fmla="*/ 754413 h 2657353"/>
              <a:gd name="connsiteX2" fmla="*/ 444843 w 2998573"/>
              <a:gd name="connsiteY2" fmla="*/ 1050975 h 2657353"/>
              <a:gd name="connsiteX3" fmla="*/ 617838 w 2998573"/>
              <a:gd name="connsiteY3" fmla="*/ 919169 h 2657353"/>
              <a:gd name="connsiteX4" fmla="*/ 782595 w 2998573"/>
              <a:gd name="connsiteY4" fmla="*/ 1018023 h 2657353"/>
              <a:gd name="connsiteX5" fmla="*/ 1070919 w 2998573"/>
              <a:gd name="connsiteY5" fmla="*/ 886218 h 2657353"/>
              <a:gd name="connsiteX6" fmla="*/ 1293341 w 2998573"/>
              <a:gd name="connsiteY6" fmla="*/ 1009786 h 2657353"/>
              <a:gd name="connsiteX7" fmla="*/ 1466335 w 2998573"/>
              <a:gd name="connsiteY7" fmla="*/ 910932 h 2657353"/>
              <a:gd name="connsiteX8" fmla="*/ 1606379 w 2998573"/>
              <a:gd name="connsiteY8" fmla="*/ 1001548 h 2657353"/>
              <a:gd name="connsiteX9" fmla="*/ 1795849 w 2998573"/>
              <a:gd name="connsiteY9" fmla="*/ 910932 h 2657353"/>
              <a:gd name="connsiteX10" fmla="*/ 1935892 w 2998573"/>
              <a:gd name="connsiteY10" fmla="*/ 1059213 h 2657353"/>
              <a:gd name="connsiteX11" fmla="*/ 2059460 w 2998573"/>
              <a:gd name="connsiteY11" fmla="*/ 37721 h 2657353"/>
              <a:gd name="connsiteX12" fmla="*/ 2290119 w 2998573"/>
              <a:gd name="connsiteY12" fmla="*/ 2599688 h 2657353"/>
              <a:gd name="connsiteX13" fmla="*/ 2537254 w 2998573"/>
              <a:gd name="connsiteY13" fmla="*/ 1825332 h 2657353"/>
              <a:gd name="connsiteX14" fmla="*/ 2603157 w 2998573"/>
              <a:gd name="connsiteY14" fmla="*/ 2344315 h 2657353"/>
              <a:gd name="connsiteX15" fmla="*/ 2726724 w 2998573"/>
              <a:gd name="connsiteY15" fmla="*/ 2228986 h 2657353"/>
              <a:gd name="connsiteX16" fmla="*/ 2825579 w 2998573"/>
              <a:gd name="connsiteY16" fmla="*/ 2344315 h 2657353"/>
              <a:gd name="connsiteX17" fmla="*/ 2899719 w 2998573"/>
              <a:gd name="connsiteY17" fmla="*/ 2187796 h 2657353"/>
              <a:gd name="connsiteX18" fmla="*/ 2998573 w 2998573"/>
              <a:gd name="connsiteY18" fmla="*/ 2319602 h 2657353"/>
              <a:gd name="connsiteX0" fmla="*/ 0 w 2998573"/>
              <a:gd name="connsiteY0" fmla="*/ 2657353 h 2657353"/>
              <a:gd name="connsiteX1" fmla="*/ 214184 w 2998573"/>
              <a:gd name="connsiteY1" fmla="*/ 754413 h 2657353"/>
              <a:gd name="connsiteX2" fmla="*/ 444843 w 2998573"/>
              <a:gd name="connsiteY2" fmla="*/ 1050975 h 2657353"/>
              <a:gd name="connsiteX3" fmla="*/ 617838 w 2998573"/>
              <a:gd name="connsiteY3" fmla="*/ 919169 h 2657353"/>
              <a:gd name="connsiteX4" fmla="*/ 782595 w 2998573"/>
              <a:gd name="connsiteY4" fmla="*/ 1018023 h 2657353"/>
              <a:gd name="connsiteX5" fmla="*/ 1070919 w 2998573"/>
              <a:gd name="connsiteY5" fmla="*/ 886218 h 2657353"/>
              <a:gd name="connsiteX6" fmla="*/ 1293341 w 2998573"/>
              <a:gd name="connsiteY6" fmla="*/ 1009786 h 2657353"/>
              <a:gd name="connsiteX7" fmla="*/ 1466335 w 2998573"/>
              <a:gd name="connsiteY7" fmla="*/ 910932 h 2657353"/>
              <a:gd name="connsiteX8" fmla="*/ 1606379 w 2998573"/>
              <a:gd name="connsiteY8" fmla="*/ 1001548 h 2657353"/>
              <a:gd name="connsiteX9" fmla="*/ 1795849 w 2998573"/>
              <a:gd name="connsiteY9" fmla="*/ 910932 h 2657353"/>
              <a:gd name="connsiteX10" fmla="*/ 1935892 w 2998573"/>
              <a:gd name="connsiteY10" fmla="*/ 1059213 h 2657353"/>
              <a:gd name="connsiteX11" fmla="*/ 2059460 w 2998573"/>
              <a:gd name="connsiteY11" fmla="*/ 37721 h 2657353"/>
              <a:gd name="connsiteX12" fmla="*/ 2290119 w 2998573"/>
              <a:gd name="connsiteY12" fmla="*/ 2599688 h 2657353"/>
              <a:gd name="connsiteX13" fmla="*/ 2537254 w 2998573"/>
              <a:gd name="connsiteY13" fmla="*/ 1825332 h 2657353"/>
              <a:gd name="connsiteX14" fmla="*/ 2603157 w 2998573"/>
              <a:gd name="connsiteY14" fmla="*/ 2344315 h 2657353"/>
              <a:gd name="connsiteX15" fmla="*/ 2835581 w 2998573"/>
              <a:gd name="connsiteY15" fmla="*/ 694100 h 2657353"/>
              <a:gd name="connsiteX16" fmla="*/ 2825579 w 2998573"/>
              <a:gd name="connsiteY16" fmla="*/ 2344315 h 2657353"/>
              <a:gd name="connsiteX17" fmla="*/ 2899719 w 2998573"/>
              <a:gd name="connsiteY17" fmla="*/ 2187796 h 2657353"/>
              <a:gd name="connsiteX18" fmla="*/ 2998573 w 2998573"/>
              <a:gd name="connsiteY18" fmla="*/ 2319602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537254 w 3150973"/>
              <a:gd name="connsiteY13" fmla="*/ 1825332 h 2657353"/>
              <a:gd name="connsiteX14" fmla="*/ 2603157 w 3150973"/>
              <a:gd name="connsiteY14" fmla="*/ 2344315 h 2657353"/>
              <a:gd name="connsiteX15" fmla="*/ 2835581 w 3150973"/>
              <a:gd name="connsiteY15" fmla="*/ 694100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537254 w 3150973"/>
              <a:gd name="connsiteY13" fmla="*/ 1825332 h 2657353"/>
              <a:gd name="connsiteX14" fmla="*/ 2603157 w 3150973"/>
              <a:gd name="connsiteY14" fmla="*/ 2344315 h 2657353"/>
              <a:gd name="connsiteX15" fmla="*/ 2737609 w 3150973"/>
              <a:gd name="connsiteY15" fmla="*/ 704986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537254 w 3150973"/>
              <a:gd name="connsiteY13" fmla="*/ 1825332 h 2657353"/>
              <a:gd name="connsiteX14" fmla="*/ 2603157 w 3150973"/>
              <a:gd name="connsiteY14" fmla="*/ 2344315 h 2657353"/>
              <a:gd name="connsiteX15" fmla="*/ 2726723 w 3150973"/>
              <a:gd name="connsiteY15" fmla="*/ 487271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428397 w 3150973"/>
              <a:gd name="connsiteY13" fmla="*/ 1836218 h 2657353"/>
              <a:gd name="connsiteX14" fmla="*/ 2603157 w 3150973"/>
              <a:gd name="connsiteY14" fmla="*/ 2344315 h 2657353"/>
              <a:gd name="connsiteX15" fmla="*/ 2726723 w 3150973"/>
              <a:gd name="connsiteY15" fmla="*/ 487271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428397 w 3150973"/>
              <a:gd name="connsiteY13" fmla="*/ 1836218 h 2657353"/>
              <a:gd name="connsiteX14" fmla="*/ 2548728 w 3150973"/>
              <a:gd name="connsiteY14" fmla="*/ 2355201 h 2657353"/>
              <a:gd name="connsiteX15" fmla="*/ 2726723 w 3150973"/>
              <a:gd name="connsiteY15" fmla="*/ 487271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303706 w 3150973"/>
              <a:gd name="connsiteY13" fmla="*/ 1697673 h 2657353"/>
              <a:gd name="connsiteX14" fmla="*/ 2548728 w 3150973"/>
              <a:gd name="connsiteY14" fmla="*/ 2355201 h 2657353"/>
              <a:gd name="connsiteX15" fmla="*/ 2726723 w 3150973"/>
              <a:gd name="connsiteY15" fmla="*/ 487271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421469 w 3150973"/>
              <a:gd name="connsiteY13" fmla="*/ 1455219 h 2657353"/>
              <a:gd name="connsiteX14" fmla="*/ 2548728 w 3150973"/>
              <a:gd name="connsiteY14" fmla="*/ 2355201 h 2657353"/>
              <a:gd name="connsiteX15" fmla="*/ 2726723 w 3150973"/>
              <a:gd name="connsiteY15" fmla="*/ 487271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421469 w 3150973"/>
              <a:gd name="connsiteY13" fmla="*/ 1455219 h 2657353"/>
              <a:gd name="connsiteX14" fmla="*/ 2548728 w 3150973"/>
              <a:gd name="connsiteY14" fmla="*/ 2355201 h 2657353"/>
              <a:gd name="connsiteX15" fmla="*/ 2678232 w 3150973"/>
              <a:gd name="connsiteY15" fmla="*/ 1526362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421469 w 3150973"/>
              <a:gd name="connsiteY13" fmla="*/ 1455219 h 2657353"/>
              <a:gd name="connsiteX14" fmla="*/ 2548728 w 3150973"/>
              <a:gd name="connsiteY14" fmla="*/ 2355201 h 2657353"/>
              <a:gd name="connsiteX15" fmla="*/ 2678232 w 3150973"/>
              <a:gd name="connsiteY15" fmla="*/ 1526362 h 2657353"/>
              <a:gd name="connsiteX16" fmla="*/ 2825579 w 3150973"/>
              <a:gd name="connsiteY16" fmla="*/ 2344315 h 2657353"/>
              <a:gd name="connsiteX17" fmla="*/ 2878937 w 3150973"/>
              <a:gd name="connsiteY17" fmla="*/ 476759 h 2657353"/>
              <a:gd name="connsiteX18" fmla="*/ 3150973 w 3150973"/>
              <a:gd name="connsiteY18" fmla="*/ 2330488 h 2657353"/>
              <a:gd name="connsiteX0" fmla="*/ 0 w 3095555"/>
              <a:gd name="connsiteY0" fmla="*/ 2657353 h 2657353"/>
              <a:gd name="connsiteX1" fmla="*/ 214184 w 3095555"/>
              <a:gd name="connsiteY1" fmla="*/ 754413 h 2657353"/>
              <a:gd name="connsiteX2" fmla="*/ 444843 w 3095555"/>
              <a:gd name="connsiteY2" fmla="*/ 1050975 h 2657353"/>
              <a:gd name="connsiteX3" fmla="*/ 617838 w 3095555"/>
              <a:gd name="connsiteY3" fmla="*/ 919169 h 2657353"/>
              <a:gd name="connsiteX4" fmla="*/ 782595 w 3095555"/>
              <a:gd name="connsiteY4" fmla="*/ 1018023 h 2657353"/>
              <a:gd name="connsiteX5" fmla="*/ 1070919 w 3095555"/>
              <a:gd name="connsiteY5" fmla="*/ 886218 h 2657353"/>
              <a:gd name="connsiteX6" fmla="*/ 1293341 w 3095555"/>
              <a:gd name="connsiteY6" fmla="*/ 1009786 h 2657353"/>
              <a:gd name="connsiteX7" fmla="*/ 1466335 w 3095555"/>
              <a:gd name="connsiteY7" fmla="*/ 910932 h 2657353"/>
              <a:gd name="connsiteX8" fmla="*/ 1606379 w 3095555"/>
              <a:gd name="connsiteY8" fmla="*/ 1001548 h 2657353"/>
              <a:gd name="connsiteX9" fmla="*/ 1795849 w 3095555"/>
              <a:gd name="connsiteY9" fmla="*/ 910932 h 2657353"/>
              <a:gd name="connsiteX10" fmla="*/ 1935892 w 3095555"/>
              <a:gd name="connsiteY10" fmla="*/ 1059213 h 2657353"/>
              <a:gd name="connsiteX11" fmla="*/ 2059460 w 3095555"/>
              <a:gd name="connsiteY11" fmla="*/ 37721 h 2657353"/>
              <a:gd name="connsiteX12" fmla="*/ 2290119 w 3095555"/>
              <a:gd name="connsiteY12" fmla="*/ 2599688 h 2657353"/>
              <a:gd name="connsiteX13" fmla="*/ 2421469 w 3095555"/>
              <a:gd name="connsiteY13" fmla="*/ 1455219 h 2657353"/>
              <a:gd name="connsiteX14" fmla="*/ 2548728 w 3095555"/>
              <a:gd name="connsiteY14" fmla="*/ 2355201 h 2657353"/>
              <a:gd name="connsiteX15" fmla="*/ 2678232 w 3095555"/>
              <a:gd name="connsiteY15" fmla="*/ 1526362 h 2657353"/>
              <a:gd name="connsiteX16" fmla="*/ 2825579 w 3095555"/>
              <a:gd name="connsiteY16" fmla="*/ 2344315 h 2657353"/>
              <a:gd name="connsiteX17" fmla="*/ 2878937 w 3095555"/>
              <a:gd name="connsiteY17" fmla="*/ 476759 h 2657353"/>
              <a:gd name="connsiteX18" fmla="*/ 3095555 w 3095555"/>
              <a:gd name="connsiteY18" fmla="*/ 2337416 h 2657353"/>
              <a:gd name="connsiteX0" fmla="*/ 0 w 3095555"/>
              <a:gd name="connsiteY0" fmla="*/ 2657353 h 2657353"/>
              <a:gd name="connsiteX1" fmla="*/ 214184 w 3095555"/>
              <a:gd name="connsiteY1" fmla="*/ 754413 h 2657353"/>
              <a:gd name="connsiteX2" fmla="*/ 444843 w 3095555"/>
              <a:gd name="connsiteY2" fmla="*/ 1050975 h 2657353"/>
              <a:gd name="connsiteX3" fmla="*/ 617838 w 3095555"/>
              <a:gd name="connsiteY3" fmla="*/ 919169 h 2657353"/>
              <a:gd name="connsiteX4" fmla="*/ 782595 w 3095555"/>
              <a:gd name="connsiteY4" fmla="*/ 1018023 h 2657353"/>
              <a:gd name="connsiteX5" fmla="*/ 1070919 w 3095555"/>
              <a:gd name="connsiteY5" fmla="*/ 886218 h 2657353"/>
              <a:gd name="connsiteX6" fmla="*/ 1293341 w 3095555"/>
              <a:gd name="connsiteY6" fmla="*/ 1009786 h 2657353"/>
              <a:gd name="connsiteX7" fmla="*/ 1466335 w 3095555"/>
              <a:gd name="connsiteY7" fmla="*/ 910932 h 2657353"/>
              <a:gd name="connsiteX8" fmla="*/ 1606379 w 3095555"/>
              <a:gd name="connsiteY8" fmla="*/ 1001548 h 2657353"/>
              <a:gd name="connsiteX9" fmla="*/ 1795849 w 3095555"/>
              <a:gd name="connsiteY9" fmla="*/ 910932 h 2657353"/>
              <a:gd name="connsiteX10" fmla="*/ 1935892 w 3095555"/>
              <a:gd name="connsiteY10" fmla="*/ 1059213 h 2657353"/>
              <a:gd name="connsiteX11" fmla="*/ 2059460 w 3095555"/>
              <a:gd name="connsiteY11" fmla="*/ 37721 h 2657353"/>
              <a:gd name="connsiteX12" fmla="*/ 2290119 w 3095555"/>
              <a:gd name="connsiteY12" fmla="*/ 2599688 h 2657353"/>
              <a:gd name="connsiteX13" fmla="*/ 2421469 w 3095555"/>
              <a:gd name="connsiteY13" fmla="*/ 1455219 h 2657353"/>
              <a:gd name="connsiteX14" fmla="*/ 2548728 w 3095555"/>
              <a:gd name="connsiteY14" fmla="*/ 2355201 h 2657353"/>
              <a:gd name="connsiteX15" fmla="*/ 2678232 w 3095555"/>
              <a:gd name="connsiteY15" fmla="*/ 1526362 h 2657353"/>
              <a:gd name="connsiteX16" fmla="*/ 2825579 w 3095555"/>
              <a:gd name="connsiteY16" fmla="*/ 2344315 h 2657353"/>
              <a:gd name="connsiteX17" fmla="*/ 2878937 w 3095555"/>
              <a:gd name="connsiteY17" fmla="*/ 476759 h 2657353"/>
              <a:gd name="connsiteX18" fmla="*/ 2980038 w 3095555"/>
              <a:gd name="connsiteY18" fmla="*/ 2229059 h 2657353"/>
              <a:gd name="connsiteX19" fmla="*/ 3095555 w 3095555"/>
              <a:gd name="connsiteY19" fmla="*/ 2337416 h 2657353"/>
              <a:gd name="connsiteX0" fmla="*/ 0 w 3109410"/>
              <a:gd name="connsiteY0" fmla="*/ 2657353 h 2657353"/>
              <a:gd name="connsiteX1" fmla="*/ 214184 w 3109410"/>
              <a:gd name="connsiteY1" fmla="*/ 754413 h 2657353"/>
              <a:gd name="connsiteX2" fmla="*/ 444843 w 3109410"/>
              <a:gd name="connsiteY2" fmla="*/ 1050975 h 2657353"/>
              <a:gd name="connsiteX3" fmla="*/ 617838 w 3109410"/>
              <a:gd name="connsiteY3" fmla="*/ 919169 h 2657353"/>
              <a:gd name="connsiteX4" fmla="*/ 782595 w 3109410"/>
              <a:gd name="connsiteY4" fmla="*/ 1018023 h 2657353"/>
              <a:gd name="connsiteX5" fmla="*/ 1070919 w 3109410"/>
              <a:gd name="connsiteY5" fmla="*/ 886218 h 2657353"/>
              <a:gd name="connsiteX6" fmla="*/ 1293341 w 3109410"/>
              <a:gd name="connsiteY6" fmla="*/ 1009786 h 2657353"/>
              <a:gd name="connsiteX7" fmla="*/ 1466335 w 3109410"/>
              <a:gd name="connsiteY7" fmla="*/ 910932 h 2657353"/>
              <a:gd name="connsiteX8" fmla="*/ 1606379 w 3109410"/>
              <a:gd name="connsiteY8" fmla="*/ 1001548 h 2657353"/>
              <a:gd name="connsiteX9" fmla="*/ 1795849 w 3109410"/>
              <a:gd name="connsiteY9" fmla="*/ 910932 h 2657353"/>
              <a:gd name="connsiteX10" fmla="*/ 1935892 w 3109410"/>
              <a:gd name="connsiteY10" fmla="*/ 1059213 h 2657353"/>
              <a:gd name="connsiteX11" fmla="*/ 2059460 w 3109410"/>
              <a:gd name="connsiteY11" fmla="*/ 37721 h 2657353"/>
              <a:gd name="connsiteX12" fmla="*/ 2290119 w 3109410"/>
              <a:gd name="connsiteY12" fmla="*/ 2599688 h 2657353"/>
              <a:gd name="connsiteX13" fmla="*/ 2421469 w 3109410"/>
              <a:gd name="connsiteY13" fmla="*/ 1455219 h 2657353"/>
              <a:gd name="connsiteX14" fmla="*/ 2548728 w 3109410"/>
              <a:gd name="connsiteY14" fmla="*/ 2355201 h 2657353"/>
              <a:gd name="connsiteX15" fmla="*/ 2678232 w 3109410"/>
              <a:gd name="connsiteY15" fmla="*/ 1526362 h 2657353"/>
              <a:gd name="connsiteX16" fmla="*/ 2825579 w 3109410"/>
              <a:gd name="connsiteY16" fmla="*/ 2344315 h 2657353"/>
              <a:gd name="connsiteX17" fmla="*/ 2878937 w 3109410"/>
              <a:gd name="connsiteY17" fmla="*/ 476759 h 2657353"/>
              <a:gd name="connsiteX18" fmla="*/ 2980038 w 3109410"/>
              <a:gd name="connsiteY18" fmla="*/ 2229059 h 2657353"/>
              <a:gd name="connsiteX19" fmla="*/ 3109410 w 3109410"/>
              <a:gd name="connsiteY19" fmla="*/ 2067252 h 2657353"/>
              <a:gd name="connsiteX0" fmla="*/ 0 w 3109410"/>
              <a:gd name="connsiteY0" fmla="*/ 2657353 h 2657353"/>
              <a:gd name="connsiteX1" fmla="*/ 214184 w 3109410"/>
              <a:gd name="connsiteY1" fmla="*/ 754413 h 2657353"/>
              <a:gd name="connsiteX2" fmla="*/ 444843 w 3109410"/>
              <a:gd name="connsiteY2" fmla="*/ 1050975 h 2657353"/>
              <a:gd name="connsiteX3" fmla="*/ 617838 w 3109410"/>
              <a:gd name="connsiteY3" fmla="*/ 919169 h 2657353"/>
              <a:gd name="connsiteX4" fmla="*/ 782595 w 3109410"/>
              <a:gd name="connsiteY4" fmla="*/ 1018023 h 2657353"/>
              <a:gd name="connsiteX5" fmla="*/ 1070919 w 3109410"/>
              <a:gd name="connsiteY5" fmla="*/ 886218 h 2657353"/>
              <a:gd name="connsiteX6" fmla="*/ 1293341 w 3109410"/>
              <a:gd name="connsiteY6" fmla="*/ 1009786 h 2657353"/>
              <a:gd name="connsiteX7" fmla="*/ 1466335 w 3109410"/>
              <a:gd name="connsiteY7" fmla="*/ 910932 h 2657353"/>
              <a:gd name="connsiteX8" fmla="*/ 1606379 w 3109410"/>
              <a:gd name="connsiteY8" fmla="*/ 1001548 h 2657353"/>
              <a:gd name="connsiteX9" fmla="*/ 1795849 w 3109410"/>
              <a:gd name="connsiteY9" fmla="*/ 910932 h 2657353"/>
              <a:gd name="connsiteX10" fmla="*/ 1935892 w 3109410"/>
              <a:gd name="connsiteY10" fmla="*/ 1059213 h 2657353"/>
              <a:gd name="connsiteX11" fmla="*/ 2059460 w 3109410"/>
              <a:gd name="connsiteY11" fmla="*/ 37721 h 2657353"/>
              <a:gd name="connsiteX12" fmla="*/ 2290119 w 3109410"/>
              <a:gd name="connsiteY12" fmla="*/ 2599688 h 2657353"/>
              <a:gd name="connsiteX13" fmla="*/ 2421469 w 3109410"/>
              <a:gd name="connsiteY13" fmla="*/ 1455219 h 2657353"/>
              <a:gd name="connsiteX14" fmla="*/ 2548728 w 3109410"/>
              <a:gd name="connsiteY14" fmla="*/ 2355201 h 2657353"/>
              <a:gd name="connsiteX15" fmla="*/ 2678232 w 3109410"/>
              <a:gd name="connsiteY15" fmla="*/ 1526362 h 2657353"/>
              <a:gd name="connsiteX16" fmla="*/ 2825579 w 3109410"/>
              <a:gd name="connsiteY16" fmla="*/ 2344315 h 2657353"/>
              <a:gd name="connsiteX17" fmla="*/ 2878937 w 3109410"/>
              <a:gd name="connsiteY17" fmla="*/ 476759 h 2657353"/>
              <a:gd name="connsiteX18" fmla="*/ 3021602 w 3109410"/>
              <a:gd name="connsiteY18" fmla="*/ 2249840 h 2657353"/>
              <a:gd name="connsiteX19" fmla="*/ 3109410 w 3109410"/>
              <a:gd name="connsiteY19" fmla="*/ 2067252 h 2657353"/>
              <a:gd name="connsiteX0" fmla="*/ 0 w 3109410"/>
              <a:gd name="connsiteY0" fmla="*/ 2657353 h 2657353"/>
              <a:gd name="connsiteX1" fmla="*/ 214184 w 3109410"/>
              <a:gd name="connsiteY1" fmla="*/ 754413 h 2657353"/>
              <a:gd name="connsiteX2" fmla="*/ 444843 w 3109410"/>
              <a:gd name="connsiteY2" fmla="*/ 1050975 h 2657353"/>
              <a:gd name="connsiteX3" fmla="*/ 617838 w 3109410"/>
              <a:gd name="connsiteY3" fmla="*/ 919169 h 2657353"/>
              <a:gd name="connsiteX4" fmla="*/ 782595 w 3109410"/>
              <a:gd name="connsiteY4" fmla="*/ 1018023 h 2657353"/>
              <a:gd name="connsiteX5" fmla="*/ 1070919 w 3109410"/>
              <a:gd name="connsiteY5" fmla="*/ 886218 h 2657353"/>
              <a:gd name="connsiteX6" fmla="*/ 1293341 w 3109410"/>
              <a:gd name="connsiteY6" fmla="*/ 1009786 h 2657353"/>
              <a:gd name="connsiteX7" fmla="*/ 1466335 w 3109410"/>
              <a:gd name="connsiteY7" fmla="*/ 910932 h 2657353"/>
              <a:gd name="connsiteX8" fmla="*/ 1606379 w 3109410"/>
              <a:gd name="connsiteY8" fmla="*/ 1001548 h 2657353"/>
              <a:gd name="connsiteX9" fmla="*/ 1795849 w 3109410"/>
              <a:gd name="connsiteY9" fmla="*/ 910932 h 2657353"/>
              <a:gd name="connsiteX10" fmla="*/ 1935892 w 3109410"/>
              <a:gd name="connsiteY10" fmla="*/ 1059213 h 2657353"/>
              <a:gd name="connsiteX11" fmla="*/ 2059460 w 3109410"/>
              <a:gd name="connsiteY11" fmla="*/ 37721 h 2657353"/>
              <a:gd name="connsiteX12" fmla="*/ 2290119 w 3109410"/>
              <a:gd name="connsiteY12" fmla="*/ 2599688 h 2657353"/>
              <a:gd name="connsiteX13" fmla="*/ 2421469 w 3109410"/>
              <a:gd name="connsiteY13" fmla="*/ 1455219 h 2657353"/>
              <a:gd name="connsiteX14" fmla="*/ 2548728 w 3109410"/>
              <a:gd name="connsiteY14" fmla="*/ 2355201 h 2657353"/>
              <a:gd name="connsiteX15" fmla="*/ 2678232 w 3109410"/>
              <a:gd name="connsiteY15" fmla="*/ 1526362 h 2657353"/>
              <a:gd name="connsiteX16" fmla="*/ 2825579 w 3109410"/>
              <a:gd name="connsiteY16" fmla="*/ 2344315 h 2657353"/>
              <a:gd name="connsiteX17" fmla="*/ 2941283 w 3109410"/>
              <a:gd name="connsiteY17" fmla="*/ 275868 h 2657353"/>
              <a:gd name="connsiteX18" fmla="*/ 3021602 w 3109410"/>
              <a:gd name="connsiteY18" fmla="*/ 2249840 h 2657353"/>
              <a:gd name="connsiteX19" fmla="*/ 3109410 w 3109410"/>
              <a:gd name="connsiteY19" fmla="*/ 2067252 h 2657353"/>
              <a:gd name="connsiteX0" fmla="*/ 0 w 3109410"/>
              <a:gd name="connsiteY0" fmla="*/ 2657353 h 2657353"/>
              <a:gd name="connsiteX1" fmla="*/ 214184 w 3109410"/>
              <a:gd name="connsiteY1" fmla="*/ 754413 h 2657353"/>
              <a:gd name="connsiteX2" fmla="*/ 444843 w 3109410"/>
              <a:gd name="connsiteY2" fmla="*/ 1050975 h 2657353"/>
              <a:gd name="connsiteX3" fmla="*/ 617838 w 3109410"/>
              <a:gd name="connsiteY3" fmla="*/ 919169 h 2657353"/>
              <a:gd name="connsiteX4" fmla="*/ 782595 w 3109410"/>
              <a:gd name="connsiteY4" fmla="*/ 1018023 h 2657353"/>
              <a:gd name="connsiteX5" fmla="*/ 1070919 w 3109410"/>
              <a:gd name="connsiteY5" fmla="*/ 886218 h 2657353"/>
              <a:gd name="connsiteX6" fmla="*/ 1293341 w 3109410"/>
              <a:gd name="connsiteY6" fmla="*/ 1009786 h 2657353"/>
              <a:gd name="connsiteX7" fmla="*/ 1466335 w 3109410"/>
              <a:gd name="connsiteY7" fmla="*/ 910932 h 2657353"/>
              <a:gd name="connsiteX8" fmla="*/ 1606379 w 3109410"/>
              <a:gd name="connsiteY8" fmla="*/ 1001548 h 2657353"/>
              <a:gd name="connsiteX9" fmla="*/ 1795849 w 3109410"/>
              <a:gd name="connsiteY9" fmla="*/ 910932 h 2657353"/>
              <a:gd name="connsiteX10" fmla="*/ 1935892 w 3109410"/>
              <a:gd name="connsiteY10" fmla="*/ 1059213 h 2657353"/>
              <a:gd name="connsiteX11" fmla="*/ 2059460 w 3109410"/>
              <a:gd name="connsiteY11" fmla="*/ 37721 h 2657353"/>
              <a:gd name="connsiteX12" fmla="*/ 2290119 w 3109410"/>
              <a:gd name="connsiteY12" fmla="*/ 2599688 h 2657353"/>
              <a:gd name="connsiteX13" fmla="*/ 2421469 w 3109410"/>
              <a:gd name="connsiteY13" fmla="*/ 1455219 h 2657353"/>
              <a:gd name="connsiteX14" fmla="*/ 2548728 w 3109410"/>
              <a:gd name="connsiteY14" fmla="*/ 2355201 h 2657353"/>
              <a:gd name="connsiteX15" fmla="*/ 2678232 w 3109410"/>
              <a:gd name="connsiteY15" fmla="*/ 1526362 h 2657353"/>
              <a:gd name="connsiteX16" fmla="*/ 2825579 w 3109410"/>
              <a:gd name="connsiteY16" fmla="*/ 2344315 h 2657353"/>
              <a:gd name="connsiteX17" fmla="*/ 2913574 w 3109410"/>
              <a:gd name="connsiteY17" fmla="*/ 282795 h 2657353"/>
              <a:gd name="connsiteX18" fmla="*/ 3021602 w 3109410"/>
              <a:gd name="connsiteY18" fmla="*/ 2249840 h 2657353"/>
              <a:gd name="connsiteX19" fmla="*/ 3109410 w 3109410"/>
              <a:gd name="connsiteY19" fmla="*/ 2067252 h 265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9410" h="2657353">
                <a:moveTo>
                  <a:pt x="0" y="2657353"/>
                </a:moveTo>
                <a:cubicBezTo>
                  <a:pt x="70022" y="1839748"/>
                  <a:pt x="140044" y="1022143"/>
                  <a:pt x="214184" y="754413"/>
                </a:cubicBezTo>
                <a:cubicBezTo>
                  <a:pt x="288324" y="486683"/>
                  <a:pt x="377567" y="1023516"/>
                  <a:pt x="444843" y="1050975"/>
                </a:cubicBezTo>
                <a:cubicBezTo>
                  <a:pt x="512119" y="1078434"/>
                  <a:pt x="561546" y="924661"/>
                  <a:pt x="617838" y="919169"/>
                </a:cubicBezTo>
                <a:cubicBezTo>
                  <a:pt x="674130" y="913677"/>
                  <a:pt x="707082" y="1023515"/>
                  <a:pt x="782595" y="1018023"/>
                </a:cubicBezTo>
                <a:cubicBezTo>
                  <a:pt x="858108" y="1012531"/>
                  <a:pt x="985795" y="887591"/>
                  <a:pt x="1070919" y="886218"/>
                </a:cubicBezTo>
                <a:cubicBezTo>
                  <a:pt x="1156043" y="884845"/>
                  <a:pt x="1227438" y="1005667"/>
                  <a:pt x="1293341" y="1009786"/>
                </a:cubicBezTo>
                <a:cubicBezTo>
                  <a:pt x="1359244" y="1013905"/>
                  <a:pt x="1414162" y="912305"/>
                  <a:pt x="1466335" y="910932"/>
                </a:cubicBezTo>
                <a:cubicBezTo>
                  <a:pt x="1518508" y="909559"/>
                  <a:pt x="1551460" y="1001548"/>
                  <a:pt x="1606379" y="1001548"/>
                </a:cubicBezTo>
                <a:cubicBezTo>
                  <a:pt x="1661298" y="1001548"/>
                  <a:pt x="1740930" y="901321"/>
                  <a:pt x="1795849" y="910932"/>
                </a:cubicBezTo>
                <a:cubicBezTo>
                  <a:pt x="1850768" y="920543"/>
                  <a:pt x="1891957" y="1204748"/>
                  <a:pt x="1935892" y="1059213"/>
                </a:cubicBezTo>
                <a:cubicBezTo>
                  <a:pt x="1979827" y="913678"/>
                  <a:pt x="2000422" y="-219025"/>
                  <a:pt x="2059460" y="37721"/>
                </a:cubicBezTo>
                <a:cubicBezTo>
                  <a:pt x="2118498" y="294467"/>
                  <a:pt x="2229784" y="2363438"/>
                  <a:pt x="2290119" y="2599688"/>
                </a:cubicBezTo>
                <a:cubicBezTo>
                  <a:pt x="2350454" y="2835938"/>
                  <a:pt x="2378367" y="1495967"/>
                  <a:pt x="2421469" y="1455219"/>
                </a:cubicBezTo>
                <a:cubicBezTo>
                  <a:pt x="2464571" y="1414471"/>
                  <a:pt x="2505934" y="2343344"/>
                  <a:pt x="2548728" y="2355201"/>
                </a:cubicBezTo>
                <a:cubicBezTo>
                  <a:pt x="2591522" y="2367058"/>
                  <a:pt x="2632090" y="1528176"/>
                  <a:pt x="2678232" y="1526362"/>
                </a:cubicBezTo>
                <a:cubicBezTo>
                  <a:pt x="2724374" y="1524548"/>
                  <a:pt x="2786355" y="2551576"/>
                  <a:pt x="2825579" y="2344315"/>
                </a:cubicBezTo>
                <a:cubicBezTo>
                  <a:pt x="2864803" y="2137054"/>
                  <a:pt x="2882058" y="426695"/>
                  <a:pt x="2913574" y="282795"/>
                </a:cubicBezTo>
                <a:cubicBezTo>
                  <a:pt x="2945090" y="138895"/>
                  <a:pt x="2985499" y="1939731"/>
                  <a:pt x="3021602" y="2249840"/>
                </a:cubicBezTo>
                <a:cubicBezTo>
                  <a:pt x="3057705" y="2559949"/>
                  <a:pt x="3095930" y="1924502"/>
                  <a:pt x="3109410" y="206725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flipH="1">
            <a:off x="6697362" y="4766881"/>
            <a:ext cx="3064287"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9738468" y="4617895"/>
            <a:ext cx="2044149" cy="461665"/>
          </a:xfrm>
          <a:prstGeom prst="rect">
            <a:avLst/>
          </a:prstGeom>
        </p:spPr>
        <p:txBody>
          <a:bodyPr wrap="none">
            <a:spAutoFit/>
          </a:bodyPr>
          <a:lstStyle/>
          <a:p>
            <a:r>
              <a:rPr lang="en-US" sz="1200" dirty="0">
                <a:latin typeface="Courier New" panose="02070309020205020404" pitchFamily="49" charset="0"/>
                <a:cs typeface="Courier New" panose="02070309020205020404" pitchFamily="49" charset="0"/>
              </a:rPr>
              <a:t>the threshold value </a:t>
            </a:r>
            <a:br>
              <a:rPr lang="en-US" sz="1200" dirty="0">
                <a:latin typeface="Courier New" panose="02070309020205020404" pitchFamily="49" charset="0"/>
                <a:cs typeface="Courier New" panose="02070309020205020404" pitchFamily="49" charset="0"/>
              </a:rPr>
            </a:br>
            <a:r>
              <a:rPr lang="en-US" sz="1200" dirty="0">
                <a:latin typeface="Courier New" panose="02070309020205020404" pitchFamily="49" charset="0"/>
                <a:cs typeface="Courier New" panose="02070309020205020404" pitchFamily="49" charset="0"/>
              </a:rPr>
              <a:t>(low)</a:t>
            </a:r>
          </a:p>
        </p:txBody>
      </p:sp>
      <p:sp>
        <p:nvSpPr>
          <p:cNvPr id="18" name="Oval 31">
            <a:extLst>
              <a:ext uri="{FF2B5EF4-FFF2-40B4-BE49-F238E27FC236}">
                <a16:creationId xmlns:a16="http://schemas.microsoft.com/office/drawing/2014/main" id="{3CFE0A86-84DF-3F42-9C56-C3A2B64E754F}"/>
              </a:ext>
            </a:extLst>
          </p:cNvPr>
          <p:cNvSpPr/>
          <p:nvPr/>
        </p:nvSpPr>
        <p:spPr>
          <a:xfrm>
            <a:off x="6780296" y="3929744"/>
            <a:ext cx="197447" cy="211966"/>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31">
            <a:extLst>
              <a:ext uri="{FF2B5EF4-FFF2-40B4-BE49-F238E27FC236}">
                <a16:creationId xmlns:a16="http://schemas.microsoft.com/office/drawing/2014/main" id="{DEB8C4C9-B1C0-A544-B0F5-7A6B4840CEB7}"/>
              </a:ext>
            </a:extLst>
          </p:cNvPr>
          <p:cNvSpPr/>
          <p:nvPr/>
        </p:nvSpPr>
        <p:spPr>
          <a:xfrm>
            <a:off x="8815925" y="4684672"/>
            <a:ext cx="197447" cy="211966"/>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テキスト ボックス 7">
            <a:extLst>
              <a:ext uri="{FF2B5EF4-FFF2-40B4-BE49-F238E27FC236}">
                <a16:creationId xmlns:a16="http://schemas.microsoft.com/office/drawing/2014/main" id="{FFE00063-015E-334D-88BC-D4C94E8A1DEE}"/>
              </a:ext>
            </a:extLst>
          </p:cNvPr>
          <p:cNvSpPr txBox="1"/>
          <p:nvPr/>
        </p:nvSpPr>
        <p:spPr>
          <a:xfrm>
            <a:off x="7537895" y="2226818"/>
            <a:ext cx="4215104" cy="738664"/>
          </a:xfrm>
          <a:prstGeom prst="rect">
            <a:avLst/>
          </a:prstGeom>
          <a:noFill/>
          <a:ln>
            <a:solidFill>
              <a:schemeClr val="tx1"/>
            </a:solidFill>
          </a:ln>
        </p:spPr>
        <p:txBody>
          <a:bodyPr wrap="square" rtlCol="0">
            <a:spAutoFit/>
          </a:bodyPr>
          <a:lstStyle/>
          <a:p>
            <a:r>
              <a:rPr lang="en-US" altLang="ja-JP" sz="1400" dirty="0">
                <a:latin typeface="Courier New" panose="02070309020205020404" pitchFamily="49" charset="0"/>
                <a:cs typeface="Courier New" panose="02070309020205020404" pitchFamily="49" charset="0"/>
              </a:rPr>
              <a:t>o</a:t>
            </a:r>
            <a:r>
              <a:rPr kumimoji="1" lang="en-US" altLang="ja-JP" sz="1400" dirty="0">
                <a:latin typeface="Courier New" panose="02070309020205020404" pitchFamily="49" charset="0"/>
                <a:cs typeface="Courier New" panose="02070309020205020404" pitchFamily="49" charset="0"/>
              </a:rPr>
              <a:t>nce it go over the high threshold</a:t>
            </a:r>
            <a:r>
              <a:rPr lang="en-US" altLang="ja-JP" sz="1400" dirty="0">
                <a:latin typeface="Courier New" panose="02070309020205020404" pitchFamily="49" charset="0"/>
                <a:cs typeface="Courier New" panose="02070309020205020404" pitchFamily="49" charset="0"/>
              </a:rPr>
              <a:t>,</a:t>
            </a:r>
          </a:p>
          <a:p>
            <a:r>
              <a:rPr lang="en-US" altLang="ja-JP" sz="1400" dirty="0">
                <a:latin typeface="Courier New" panose="02070309020205020404" pitchFamily="49" charset="0"/>
                <a:cs typeface="Courier New" panose="02070309020205020404" pitchFamily="49" charset="0"/>
              </a:rPr>
              <a:t>Other crossings at the high threshold will be neglected.</a:t>
            </a:r>
          </a:p>
        </p:txBody>
      </p:sp>
      <p:cxnSp>
        <p:nvCxnSpPr>
          <p:cNvPr id="23" name="直線矢印コネクタ 22">
            <a:extLst>
              <a:ext uri="{FF2B5EF4-FFF2-40B4-BE49-F238E27FC236}">
                <a16:creationId xmlns:a16="http://schemas.microsoft.com/office/drawing/2014/main" id="{C2B3EEBA-E5BD-C34A-825F-10DD8220A79A}"/>
              </a:ext>
            </a:extLst>
          </p:cNvPr>
          <p:cNvCxnSpPr>
            <a:cxnSpLocks/>
          </p:cNvCxnSpPr>
          <p:nvPr/>
        </p:nvCxnSpPr>
        <p:spPr>
          <a:xfrm flipH="1">
            <a:off x="6966105" y="2984040"/>
            <a:ext cx="571790" cy="937683"/>
          </a:xfrm>
          <a:prstGeom prst="straightConnector1">
            <a:avLst/>
          </a:prstGeom>
          <a:ln w="25400">
            <a:solidFill>
              <a:srgbClr val="FF0000">
                <a:alpha val="64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2F2A8A3C-5D50-8442-A1B3-6DFCA5DE70D7}"/>
              </a:ext>
            </a:extLst>
          </p:cNvPr>
          <p:cNvCxnSpPr>
            <a:cxnSpLocks/>
            <a:endCxn id="20" idx="3"/>
          </p:cNvCxnSpPr>
          <p:nvPr/>
        </p:nvCxnSpPr>
        <p:spPr>
          <a:xfrm flipV="1">
            <a:off x="6776600" y="4865596"/>
            <a:ext cx="2068240" cy="1006890"/>
          </a:xfrm>
          <a:prstGeom prst="straightConnector1">
            <a:avLst/>
          </a:prstGeom>
          <a:ln w="25400">
            <a:solidFill>
              <a:srgbClr val="FF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3D3DD4DD-C960-2A46-9FA0-EB17E068BF46}"/>
              </a:ext>
            </a:extLst>
          </p:cNvPr>
          <p:cNvSpPr/>
          <p:nvPr/>
        </p:nvSpPr>
        <p:spPr>
          <a:xfrm>
            <a:off x="9460994" y="3919418"/>
            <a:ext cx="188793" cy="204616"/>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1">
            <a:extLst>
              <a:ext uri="{FF2B5EF4-FFF2-40B4-BE49-F238E27FC236}">
                <a16:creationId xmlns:a16="http://schemas.microsoft.com/office/drawing/2014/main" id="{88E73B54-D57F-E24A-958F-47D7C10A8D8A}"/>
              </a:ext>
            </a:extLst>
          </p:cNvPr>
          <p:cNvSpPr/>
          <p:nvPr/>
        </p:nvSpPr>
        <p:spPr>
          <a:xfrm>
            <a:off x="7049379" y="3907664"/>
            <a:ext cx="1686604" cy="233897"/>
          </a:xfrm>
          <a:prstGeom prst="ellipse">
            <a:avLst/>
          </a:prstGeom>
          <a:solidFill>
            <a:srgbClr val="FF0000">
              <a:alpha val="24000"/>
            </a:srgb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テキスト ボックス 37">
            <a:extLst>
              <a:ext uri="{FF2B5EF4-FFF2-40B4-BE49-F238E27FC236}">
                <a16:creationId xmlns:a16="http://schemas.microsoft.com/office/drawing/2014/main" id="{10CC5D1F-EFA8-8644-88C6-C44CF2B102FF}"/>
              </a:ext>
            </a:extLst>
          </p:cNvPr>
          <p:cNvSpPr txBox="1"/>
          <p:nvPr/>
        </p:nvSpPr>
        <p:spPr>
          <a:xfrm>
            <a:off x="4882003" y="5998795"/>
            <a:ext cx="6900613" cy="738664"/>
          </a:xfrm>
          <a:prstGeom prst="rect">
            <a:avLst/>
          </a:prstGeom>
          <a:noFill/>
          <a:ln>
            <a:solidFill>
              <a:schemeClr val="tx1"/>
            </a:solidFill>
          </a:ln>
        </p:spPr>
        <p:txBody>
          <a:bodyPr wrap="square" rtlCol="0">
            <a:spAutoFit/>
          </a:bodyPr>
          <a:lstStyle/>
          <a:p>
            <a:r>
              <a:rPr lang="en-US" altLang="ja-JP" sz="1400" dirty="0">
                <a:latin typeface="Courier New" panose="02070309020205020404" pitchFamily="49" charset="0"/>
                <a:cs typeface="Courier New" panose="02070309020205020404" pitchFamily="49" charset="0"/>
              </a:rPr>
              <a:t>Once it crosses the low threshold, it can detect the crossing at the high threshold.</a:t>
            </a:r>
            <a:r>
              <a:rPr lang="ja-JP" altLang="en-US" sz="1400">
                <a:latin typeface="Courier New" panose="02070309020205020404" pitchFamily="49" charset="0"/>
                <a:cs typeface="Courier New" panose="02070309020205020404" pitchFamily="49" charset="0"/>
              </a:rPr>
              <a:t> </a:t>
            </a:r>
            <a:r>
              <a:rPr lang="en-US" altLang="ja-JP" sz="1400" dirty="0">
                <a:latin typeface="Courier New" panose="02070309020205020404" pitchFamily="49" charset="0"/>
                <a:cs typeface="Courier New" panose="02070309020205020404" pitchFamily="49" charset="0"/>
              </a:rPr>
              <a:t>Until it crosses the high threshold again, it neglects crossings at the low threshold.</a:t>
            </a:r>
          </a:p>
        </p:txBody>
      </p:sp>
      <p:cxnSp>
        <p:nvCxnSpPr>
          <p:cNvPr id="41" name="直線矢印コネクタ 40">
            <a:extLst>
              <a:ext uri="{FF2B5EF4-FFF2-40B4-BE49-F238E27FC236}">
                <a16:creationId xmlns:a16="http://schemas.microsoft.com/office/drawing/2014/main" id="{B2EFF927-D6EE-A54A-BB98-8CC4644B1C9B}"/>
              </a:ext>
            </a:extLst>
          </p:cNvPr>
          <p:cNvCxnSpPr>
            <a:cxnSpLocks/>
          </p:cNvCxnSpPr>
          <p:nvPr/>
        </p:nvCxnSpPr>
        <p:spPr>
          <a:xfrm flipV="1">
            <a:off x="6752625" y="4035415"/>
            <a:ext cx="2650841" cy="1837071"/>
          </a:xfrm>
          <a:prstGeom prst="straightConnector1">
            <a:avLst/>
          </a:prstGeom>
          <a:ln w="25400">
            <a:solidFill>
              <a:srgbClr val="FF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47" name="爆発 1 46">
            <a:extLst>
              <a:ext uri="{FF2B5EF4-FFF2-40B4-BE49-F238E27FC236}">
                <a16:creationId xmlns:a16="http://schemas.microsoft.com/office/drawing/2014/main" id="{337630E5-3164-864E-B310-2731CAB876CC}"/>
              </a:ext>
            </a:extLst>
          </p:cNvPr>
          <p:cNvSpPr/>
          <p:nvPr/>
        </p:nvSpPr>
        <p:spPr>
          <a:xfrm>
            <a:off x="6674181" y="3724776"/>
            <a:ext cx="204838" cy="260950"/>
          </a:xfrm>
          <a:prstGeom prst="irregularSeal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爆発 1 47">
            <a:extLst>
              <a:ext uri="{FF2B5EF4-FFF2-40B4-BE49-F238E27FC236}">
                <a16:creationId xmlns:a16="http://schemas.microsoft.com/office/drawing/2014/main" id="{E9873604-BCC0-4649-B1F7-CD7BD1E3108C}"/>
              </a:ext>
            </a:extLst>
          </p:cNvPr>
          <p:cNvSpPr/>
          <p:nvPr/>
        </p:nvSpPr>
        <p:spPr>
          <a:xfrm>
            <a:off x="9312117" y="3759685"/>
            <a:ext cx="204838" cy="260950"/>
          </a:xfrm>
          <a:prstGeom prst="irregularSeal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Oval 31">
            <a:extLst>
              <a:ext uri="{FF2B5EF4-FFF2-40B4-BE49-F238E27FC236}">
                <a16:creationId xmlns:a16="http://schemas.microsoft.com/office/drawing/2014/main" id="{0BF9B74A-7653-AC4A-AF74-3D666AE59421}"/>
              </a:ext>
            </a:extLst>
          </p:cNvPr>
          <p:cNvSpPr/>
          <p:nvPr/>
        </p:nvSpPr>
        <p:spPr>
          <a:xfrm>
            <a:off x="9111978" y="4678531"/>
            <a:ext cx="405798" cy="204617"/>
          </a:xfrm>
          <a:prstGeom prst="ellipse">
            <a:avLst/>
          </a:prstGeom>
          <a:solidFill>
            <a:srgbClr val="FF0000">
              <a:alpha val="24000"/>
            </a:srgb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爆発 1 52">
            <a:extLst>
              <a:ext uri="{FF2B5EF4-FFF2-40B4-BE49-F238E27FC236}">
                <a16:creationId xmlns:a16="http://schemas.microsoft.com/office/drawing/2014/main" id="{5B686507-1339-CF4D-ACEE-0B7A4E4BA447}"/>
              </a:ext>
            </a:extLst>
          </p:cNvPr>
          <p:cNvSpPr/>
          <p:nvPr/>
        </p:nvSpPr>
        <p:spPr>
          <a:xfrm>
            <a:off x="8689925" y="4519889"/>
            <a:ext cx="204838" cy="260950"/>
          </a:xfrm>
          <a:prstGeom prst="irregularSeal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246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More About </a:t>
            </a:r>
            <a:br>
              <a:rPr lang="en-US" altLang="ja-JP" dirty="0"/>
            </a:br>
            <a:r>
              <a:rPr lang="en-US" altLang="ja-JP" dirty="0"/>
              <a:t>Triggering by the</a:t>
            </a:r>
            <a:r>
              <a:rPr lang="ja-JP" altLang="en-US"/>
              <a:t> </a:t>
            </a:r>
            <a:r>
              <a:rPr lang="en-US" altLang="ja-JP" dirty="0"/>
              <a:t>Input Value</a:t>
            </a:r>
            <a:endParaRPr kumimoji="1" lang="ja-JP" altLang="en-US" dirty="0"/>
          </a:p>
        </p:txBody>
      </p:sp>
      <p:sp>
        <p:nvSpPr>
          <p:cNvPr id="9" name="コンテンツ プレースホルダー 5"/>
          <p:cNvSpPr txBox="1">
            <a:spLocks/>
          </p:cNvSpPr>
          <p:nvPr/>
        </p:nvSpPr>
        <p:spPr>
          <a:xfrm>
            <a:off x="838201" y="2015732"/>
            <a:ext cx="5697209" cy="419559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100000"/>
              </a:lnSpc>
            </a:pPr>
            <a:r>
              <a:rPr lang="en-US" altLang="ja-JP" sz="1600" dirty="0">
                <a:latin typeface="Courier New" panose="02070309020205020404" pitchFamily="49" charset="0"/>
                <a:cs typeface="Courier New" panose="02070309020205020404" pitchFamily="49" charset="0"/>
              </a:rPr>
              <a:t>Implement this technique with the </a:t>
            </a:r>
            <a:r>
              <a:rPr lang="en-US" altLang="ja-JP" sz="1600" dirty="0" err="1">
                <a:latin typeface="Courier New" panose="02070309020205020404" pitchFamily="49" charset="0"/>
                <a:cs typeface="Courier New" panose="02070309020205020404" pitchFamily="49" charset="0"/>
              </a:rPr>
              <a:t>low_threshold</a:t>
            </a:r>
            <a:r>
              <a:rPr lang="en-US" altLang="ja-JP" sz="1600" dirty="0">
                <a:latin typeface="Courier New" panose="02070309020205020404" pitchFamily="49" charset="0"/>
                <a:cs typeface="Courier New" panose="02070309020205020404" pitchFamily="49" charset="0"/>
              </a:rPr>
              <a:t> object and </a:t>
            </a:r>
            <a:r>
              <a:rPr lang="en-US" altLang="ja-JP" sz="1600" dirty="0" err="1">
                <a:latin typeface="Courier New" panose="02070309020205020404" pitchFamily="49" charset="0"/>
                <a:cs typeface="Courier New" panose="02070309020205020404" pitchFamily="49" charset="0"/>
              </a:rPr>
              <a:t>high_threshold</a:t>
            </a:r>
            <a:r>
              <a:rPr lang="en-US" altLang="ja-JP" sz="1600" dirty="0">
                <a:latin typeface="Courier New" panose="02070309020205020404" pitchFamily="49" charset="0"/>
                <a:cs typeface="Courier New" panose="02070309020205020404" pitchFamily="49" charset="0"/>
              </a:rPr>
              <a:t> object.</a:t>
            </a:r>
          </a:p>
          <a:p>
            <a:pPr>
              <a:lnSpc>
                <a:spcPct val="100000"/>
              </a:lnSpc>
            </a:pPr>
            <a:endParaRPr lang="en-US" altLang="ja-JP" sz="1600" dirty="0">
              <a:latin typeface="Courier New" panose="02070309020205020404" pitchFamily="49" charset="0"/>
              <a:cs typeface="Courier New" panose="02070309020205020404" pitchFamily="49" charset="0"/>
            </a:endParaRPr>
          </a:p>
          <a:p>
            <a:pPr>
              <a:lnSpc>
                <a:spcPct val="100000"/>
              </a:lnSpc>
            </a:pPr>
            <a:r>
              <a:rPr lang="en-US" altLang="ja-JP" sz="1600" dirty="0">
                <a:latin typeface="Courier New" panose="02070309020205020404" pitchFamily="49" charset="0"/>
                <a:cs typeface="Courier New" panose="02070309020205020404" pitchFamily="49" charset="0"/>
              </a:rPr>
              <a:t>Use two spigot objects and four int objects</a:t>
            </a:r>
          </a:p>
        </p:txBody>
      </p:sp>
      <p:cxnSp>
        <p:nvCxnSpPr>
          <p:cNvPr id="5" name="Straight Connector 4"/>
          <p:cNvCxnSpPr/>
          <p:nvPr/>
        </p:nvCxnSpPr>
        <p:spPr>
          <a:xfrm>
            <a:off x="6660221" y="3105606"/>
            <a:ext cx="27921" cy="26315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6688142" y="5737123"/>
            <a:ext cx="30642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9732662" y="5671195"/>
            <a:ext cx="614271" cy="307777"/>
          </a:xfrm>
          <a:prstGeom prst="rect">
            <a:avLst/>
          </a:prstGeom>
        </p:spPr>
        <p:txBody>
          <a:bodyPr wrap="none">
            <a:spAutoFit/>
          </a:bodyPr>
          <a:lstStyle/>
          <a:p>
            <a:r>
              <a:rPr lang="en-US" sz="1400" b="1" dirty="0">
                <a:solidFill>
                  <a:srgbClr val="000000"/>
                </a:solidFill>
                <a:latin typeface="Courier New" panose="02070309020205020404" pitchFamily="49" charset="0"/>
                <a:cs typeface="Courier New" panose="02070309020205020404" pitchFamily="49" charset="0"/>
              </a:rPr>
              <a:t>time</a:t>
            </a:r>
            <a:endParaRPr lang="en-US" sz="1400" b="1" dirty="0">
              <a:latin typeface="Courier New" panose="02070309020205020404" pitchFamily="49" charset="0"/>
              <a:cs typeface="Courier New" panose="02070309020205020404" pitchFamily="49" charset="0"/>
            </a:endParaRPr>
          </a:p>
        </p:txBody>
      </p:sp>
      <p:cxnSp>
        <p:nvCxnSpPr>
          <p:cNvPr id="14" name="Straight Connector 13"/>
          <p:cNvCxnSpPr/>
          <p:nvPr/>
        </p:nvCxnSpPr>
        <p:spPr>
          <a:xfrm flipH="1">
            <a:off x="6688142" y="4021356"/>
            <a:ext cx="3064287"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9738468" y="3855746"/>
            <a:ext cx="2044149" cy="461665"/>
          </a:xfrm>
          <a:prstGeom prst="rect">
            <a:avLst/>
          </a:prstGeom>
        </p:spPr>
        <p:txBody>
          <a:bodyPr wrap="none">
            <a:spAutoFit/>
          </a:bodyPr>
          <a:lstStyle/>
          <a:p>
            <a:r>
              <a:rPr lang="en-US" sz="1200" dirty="0">
                <a:latin typeface="Courier New" panose="02070309020205020404" pitchFamily="49" charset="0"/>
                <a:cs typeface="Courier New" panose="02070309020205020404" pitchFamily="49" charset="0"/>
              </a:rPr>
              <a:t>the threshold value </a:t>
            </a:r>
            <a:br>
              <a:rPr lang="en-US" sz="1200" dirty="0">
                <a:latin typeface="Courier New" panose="02070309020205020404" pitchFamily="49" charset="0"/>
                <a:cs typeface="Courier New" panose="02070309020205020404" pitchFamily="49" charset="0"/>
              </a:rPr>
            </a:br>
            <a:r>
              <a:rPr lang="en-US" sz="1200" dirty="0">
                <a:latin typeface="Courier New" panose="02070309020205020404" pitchFamily="49" charset="0"/>
                <a:cs typeface="Courier New" panose="02070309020205020404" pitchFamily="49" charset="0"/>
              </a:rPr>
              <a:t>(high)</a:t>
            </a:r>
          </a:p>
        </p:txBody>
      </p:sp>
      <p:sp>
        <p:nvSpPr>
          <p:cNvPr id="4" name="Freeform 3"/>
          <p:cNvSpPr/>
          <p:nvPr/>
        </p:nvSpPr>
        <p:spPr>
          <a:xfrm>
            <a:off x="6697363" y="3049523"/>
            <a:ext cx="3109410" cy="2657353"/>
          </a:xfrm>
          <a:custGeom>
            <a:avLst/>
            <a:gdLst>
              <a:gd name="connsiteX0" fmla="*/ 0 w 2998573"/>
              <a:gd name="connsiteY0" fmla="*/ 2657353 h 2657353"/>
              <a:gd name="connsiteX1" fmla="*/ 214184 w 2998573"/>
              <a:gd name="connsiteY1" fmla="*/ 754413 h 2657353"/>
              <a:gd name="connsiteX2" fmla="*/ 444843 w 2998573"/>
              <a:gd name="connsiteY2" fmla="*/ 1050975 h 2657353"/>
              <a:gd name="connsiteX3" fmla="*/ 617838 w 2998573"/>
              <a:gd name="connsiteY3" fmla="*/ 919169 h 2657353"/>
              <a:gd name="connsiteX4" fmla="*/ 782595 w 2998573"/>
              <a:gd name="connsiteY4" fmla="*/ 1018023 h 2657353"/>
              <a:gd name="connsiteX5" fmla="*/ 1070919 w 2998573"/>
              <a:gd name="connsiteY5" fmla="*/ 886218 h 2657353"/>
              <a:gd name="connsiteX6" fmla="*/ 1293341 w 2998573"/>
              <a:gd name="connsiteY6" fmla="*/ 1009786 h 2657353"/>
              <a:gd name="connsiteX7" fmla="*/ 1466335 w 2998573"/>
              <a:gd name="connsiteY7" fmla="*/ 910932 h 2657353"/>
              <a:gd name="connsiteX8" fmla="*/ 1606379 w 2998573"/>
              <a:gd name="connsiteY8" fmla="*/ 1001548 h 2657353"/>
              <a:gd name="connsiteX9" fmla="*/ 1795849 w 2998573"/>
              <a:gd name="connsiteY9" fmla="*/ 910932 h 2657353"/>
              <a:gd name="connsiteX10" fmla="*/ 1935892 w 2998573"/>
              <a:gd name="connsiteY10" fmla="*/ 1059213 h 2657353"/>
              <a:gd name="connsiteX11" fmla="*/ 2059460 w 2998573"/>
              <a:gd name="connsiteY11" fmla="*/ 37721 h 2657353"/>
              <a:gd name="connsiteX12" fmla="*/ 2290119 w 2998573"/>
              <a:gd name="connsiteY12" fmla="*/ 2599688 h 2657353"/>
              <a:gd name="connsiteX13" fmla="*/ 2537254 w 2998573"/>
              <a:gd name="connsiteY13" fmla="*/ 1825332 h 2657353"/>
              <a:gd name="connsiteX14" fmla="*/ 2603157 w 2998573"/>
              <a:gd name="connsiteY14" fmla="*/ 2344315 h 2657353"/>
              <a:gd name="connsiteX15" fmla="*/ 2726724 w 2998573"/>
              <a:gd name="connsiteY15" fmla="*/ 2228986 h 2657353"/>
              <a:gd name="connsiteX16" fmla="*/ 2825579 w 2998573"/>
              <a:gd name="connsiteY16" fmla="*/ 2344315 h 2657353"/>
              <a:gd name="connsiteX17" fmla="*/ 2899719 w 2998573"/>
              <a:gd name="connsiteY17" fmla="*/ 2187796 h 2657353"/>
              <a:gd name="connsiteX18" fmla="*/ 2998573 w 2998573"/>
              <a:gd name="connsiteY18" fmla="*/ 2319602 h 2657353"/>
              <a:gd name="connsiteX0" fmla="*/ 0 w 2998573"/>
              <a:gd name="connsiteY0" fmla="*/ 2657353 h 2657353"/>
              <a:gd name="connsiteX1" fmla="*/ 214184 w 2998573"/>
              <a:gd name="connsiteY1" fmla="*/ 754413 h 2657353"/>
              <a:gd name="connsiteX2" fmla="*/ 444843 w 2998573"/>
              <a:gd name="connsiteY2" fmla="*/ 1050975 h 2657353"/>
              <a:gd name="connsiteX3" fmla="*/ 617838 w 2998573"/>
              <a:gd name="connsiteY3" fmla="*/ 919169 h 2657353"/>
              <a:gd name="connsiteX4" fmla="*/ 782595 w 2998573"/>
              <a:gd name="connsiteY4" fmla="*/ 1018023 h 2657353"/>
              <a:gd name="connsiteX5" fmla="*/ 1070919 w 2998573"/>
              <a:gd name="connsiteY5" fmla="*/ 886218 h 2657353"/>
              <a:gd name="connsiteX6" fmla="*/ 1293341 w 2998573"/>
              <a:gd name="connsiteY6" fmla="*/ 1009786 h 2657353"/>
              <a:gd name="connsiteX7" fmla="*/ 1466335 w 2998573"/>
              <a:gd name="connsiteY7" fmla="*/ 910932 h 2657353"/>
              <a:gd name="connsiteX8" fmla="*/ 1606379 w 2998573"/>
              <a:gd name="connsiteY8" fmla="*/ 1001548 h 2657353"/>
              <a:gd name="connsiteX9" fmla="*/ 1795849 w 2998573"/>
              <a:gd name="connsiteY9" fmla="*/ 910932 h 2657353"/>
              <a:gd name="connsiteX10" fmla="*/ 1935892 w 2998573"/>
              <a:gd name="connsiteY10" fmla="*/ 1059213 h 2657353"/>
              <a:gd name="connsiteX11" fmla="*/ 2059460 w 2998573"/>
              <a:gd name="connsiteY11" fmla="*/ 37721 h 2657353"/>
              <a:gd name="connsiteX12" fmla="*/ 2290119 w 2998573"/>
              <a:gd name="connsiteY12" fmla="*/ 2599688 h 2657353"/>
              <a:gd name="connsiteX13" fmla="*/ 2537254 w 2998573"/>
              <a:gd name="connsiteY13" fmla="*/ 1825332 h 2657353"/>
              <a:gd name="connsiteX14" fmla="*/ 2603157 w 2998573"/>
              <a:gd name="connsiteY14" fmla="*/ 2344315 h 2657353"/>
              <a:gd name="connsiteX15" fmla="*/ 2835581 w 2998573"/>
              <a:gd name="connsiteY15" fmla="*/ 694100 h 2657353"/>
              <a:gd name="connsiteX16" fmla="*/ 2825579 w 2998573"/>
              <a:gd name="connsiteY16" fmla="*/ 2344315 h 2657353"/>
              <a:gd name="connsiteX17" fmla="*/ 2899719 w 2998573"/>
              <a:gd name="connsiteY17" fmla="*/ 2187796 h 2657353"/>
              <a:gd name="connsiteX18" fmla="*/ 2998573 w 2998573"/>
              <a:gd name="connsiteY18" fmla="*/ 2319602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537254 w 3150973"/>
              <a:gd name="connsiteY13" fmla="*/ 1825332 h 2657353"/>
              <a:gd name="connsiteX14" fmla="*/ 2603157 w 3150973"/>
              <a:gd name="connsiteY14" fmla="*/ 2344315 h 2657353"/>
              <a:gd name="connsiteX15" fmla="*/ 2835581 w 3150973"/>
              <a:gd name="connsiteY15" fmla="*/ 694100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537254 w 3150973"/>
              <a:gd name="connsiteY13" fmla="*/ 1825332 h 2657353"/>
              <a:gd name="connsiteX14" fmla="*/ 2603157 w 3150973"/>
              <a:gd name="connsiteY14" fmla="*/ 2344315 h 2657353"/>
              <a:gd name="connsiteX15" fmla="*/ 2737609 w 3150973"/>
              <a:gd name="connsiteY15" fmla="*/ 704986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537254 w 3150973"/>
              <a:gd name="connsiteY13" fmla="*/ 1825332 h 2657353"/>
              <a:gd name="connsiteX14" fmla="*/ 2603157 w 3150973"/>
              <a:gd name="connsiteY14" fmla="*/ 2344315 h 2657353"/>
              <a:gd name="connsiteX15" fmla="*/ 2726723 w 3150973"/>
              <a:gd name="connsiteY15" fmla="*/ 487271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428397 w 3150973"/>
              <a:gd name="connsiteY13" fmla="*/ 1836218 h 2657353"/>
              <a:gd name="connsiteX14" fmla="*/ 2603157 w 3150973"/>
              <a:gd name="connsiteY14" fmla="*/ 2344315 h 2657353"/>
              <a:gd name="connsiteX15" fmla="*/ 2726723 w 3150973"/>
              <a:gd name="connsiteY15" fmla="*/ 487271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428397 w 3150973"/>
              <a:gd name="connsiteY13" fmla="*/ 1836218 h 2657353"/>
              <a:gd name="connsiteX14" fmla="*/ 2548728 w 3150973"/>
              <a:gd name="connsiteY14" fmla="*/ 2355201 h 2657353"/>
              <a:gd name="connsiteX15" fmla="*/ 2726723 w 3150973"/>
              <a:gd name="connsiteY15" fmla="*/ 487271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303706 w 3150973"/>
              <a:gd name="connsiteY13" fmla="*/ 1697673 h 2657353"/>
              <a:gd name="connsiteX14" fmla="*/ 2548728 w 3150973"/>
              <a:gd name="connsiteY14" fmla="*/ 2355201 h 2657353"/>
              <a:gd name="connsiteX15" fmla="*/ 2726723 w 3150973"/>
              <a:gd name="connsiteY15" fmla="*/ 487271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421469 w 3150973"/>
              <a:gd name="connsiteY13" fmla="*/ 1455219 h 2657353"/>
              <a:gd name="connsiteX14" fmla="*/ 2548728 w 3150973"/>
              <a:gd name="connsiteY14" fmla="*/ 2355201 h 2657353"/>
              <a:gd name="connsiteX15" fmla="*/ 2726723 w 3150973"/>
              <a:gd name="connsiteY15" fmla="*/ 487271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421469 w 3150973"/>
              <a:gd name="connsiteY13" fmla="*/ 1455219 h 2657353"/>
              <a:gd name="connsiteX14" fmla="*/ 2548728 w 3150973"/>
              <a:gd name="connsiteY14" fmla="*/ 2355201 h 2657353"/>
              <a:gd name="connsiteX15" fmla="*/ 2678232 w 3150973"/>
              <a:gd name="connsiteY15" fmla="*/ 1526362 h 2657353"/>
              <a:gd name="connsiteX16" fmla="*/ 2825579 w 3150973"/>
              <a:gd name="connsiteY16" fmla="*/ 2344315 h 2657353"/>
              <a:gd name="connsiteX17" fmla="*/ 2899719 w 3150973"/>
              <a:gd name="connsiteY17" fmla="*/ 2187796 h 2657353"/>
              <a:gd name="connsiteX18" fmla="*/ 3150973 w 3150973"/>
              <a:gd name="connsiteY18" fmla="*/ 2330488 h 2657353"/>
              <a:gd name="connsiteX0" fmla="*/ 0 w 3150973"/>
              <a:gd name="connsiteY0" fmla="*/ 2657353 h 2657353"/>
              <a:gd name="connsiteX1" fmla="*/ 214184 w 3150973"/>
              <a:gd name="connsiteY1" fmla="*/ 754413 h 2657353"/>
              <a:gd name="connsiteX2" fmla="*/ 444843 w 3150973"/>
              <a:gd name="connsiteY2" fmla="*/ 1050975 h 2657353"/>
              <a:gd name="connsiteX3" fmla="*/ 617838 w 3150973"/>
              <a:gd name="connsiteY3" fmla="*/ 919169 h 2657353"/>
              <a:gd name="connsiteX4" fmla="*/ 782595 w 3150973"/>
              <a:gd name="connsiteY4" fmla="*/ 1018023 h 2657353"/>
              <a:gd name="connsiteX5" fmla="*/ 1070919 w 3150973"/>
              <a:gd name="connsiteY5" fmla="*/ 886218 h 2657353"/>
              <a:gd name="connsiteX6" fmla="*/ 1293341 w 3150973"/>
              <a:gd name="connsiteY6" fmla="*/ 1009786 h 2657353"/>
              <a:gd name="connsiteX7" fmla="*/ 1466335 w 3150973"/>
              <a:gd name="connsiteY7" fmla="*/ 910932 h 2657353"/>
              <a:gd name="connsiteX8" fmla="*/ 1606379 w 3150973"/>
              <a:gd name="connsiteY8" fmla="*/ 1001548 h 2657353"/>
              <a:gd name="connsiteX9" fmla="*/ 1795849 w 3150973"/>
              <a:gd name="connsiteY9" fmla="*/ 910932 h 2657353"/>
              <a:gd name="connsiteX10" fmla="*/ 1935892 w 3150973"/>
              <a:gd name="connsiteY10" fmla="*/ 1059213 h 2657353"/>
              <a:gd name="connsiteX11" fmla="*/ 2059460 w 3150973"/>
              <a:gd name="connsiteY11" fmla="*/ 37721 h 2657353"/>
              <a:gd name="connsiteX12" fmla="*/ 2290119 w 3150973"/>
              <a:gd name="connsiteY12" fmla="*/ 2599688 h 2657353"/>
              <a:gd name="connsiteX13" fmla="*/ 2421469 w 3150973"/>
              <a:gd name="connsiteY13" fmla="*/ 1455219 h 2657353"/>
              <a:gd name="connsiteX14" fmla="*/ 2548728 w 3150973"/>
              <a:gd name="connsiteY14" fmla="*/ 2355201 h 2657353"/>
              <a:gd name="connsiteX15" fmla="*/ 2678232 w 3150973"/>
              <a:gd name="connsiteY15" fmla="*/ 1526362 h 2657353"/>
              <a:gd name="connsiteX16" fmla="*/ 2825579 w 3150973"/>
              <a:gd name="connsiteY16" fmla="*/ 2344315 h 2657353"/>
              <a:gd name="connsiteX17" fmla="*/ 2878937 w 3150973"/>
              <a:gd name="connsiteY17" fmla="*/ 476759 h 2657353"/>
              <a:gd name="connsiteX18" fmla="*/ 3150973 w 3150973"/>
              <a:gd name="connsiteY18" fmla="*/ 2330488 h 2657353"/>
              <a:gd name="connsiteX0" fmla="*/ 0 w 3095555"/>
              <a:gd name="connsiteY0" fmla="*/ 2657353 h 2657353"/>
              <a:gd name="connsiteX1" fmla="*/ 214184 w 3095555"/>
              <a:gd name="connsiteY1" fmla="*/ 754413 h 2657353"/>
              <a:gd name="connsiteX2" fmla="*/ 444843 w 3095555"/>
              <a:gd name="connsiteY2" fmla="*/ 1050975 h 2657353"/>
              <a:gd name="connsiteX3" fmla="*/ 617838 w 3095555"/>
              <a:gd name="connsiteY3" fmla="*/ 919169 h 2657353"/>
              <a:gd name="connsiteX4" fmla="*/ 782595 w 3095555"/>
              <a:gd name="connsiteY4" fmla="*/ 1018023 h 2657353"/>
              <a:gd name="connsiteX5" fmla="*/ 1070919 w 3095555"/>
              <a:gd name="connsiteY5" fmla="*/ 886218 h 2657353"/>
              <a:gd name="connsiteX6" fmla="*/ 1293341 w 3095555"/>
              <a:gd name="connsiteY6" fmla="*/ 1009786 h 2657353"/>
              <a:gd name="connsiteX7" fmla="*/ 1466335 w 3095555"/>
              <a:gd name="connsiteY7" fmla="*/ 910932 h 2657353"/>
              <a:gd name="connsiteX8" fmla="*/ 1606379 w 3095555"/>
              <a:gd name="connsiteY8" fmla="*/ 1001548 h 2657353"/>
              <a:gd name="connsiteX9" fmla="*/ 1795849 w 3095555"/>
              <a:gd name="connsiteY9" fmla="*/ 910932 h 2657353"/>
              <a:gd name="connsiteX10" fmla="*/ 1935892 w 3095555"/>
              <a:gd name="connsiteY10" fmla="*/ 1059213 h 2657353"/>
              <a:gd name="connsiteX11" fmla="*/ 2059460 w 3095555"/>
              <a:gd name="connsiteY11" fmla="*/ 37721 h 2657353"/>
              <a:gd name="connsiteX12" fmla="*/ 2290119 w 3095555"/>
              <a:gd name="connsiteY12" fmla="*/ 2599688 h 2657353"/>
              <a:gd name="connsiteX13" fmla="*/ 2421469 w 3095555"/>
              <a:gd name="connsiteY13" fmla="*/ 1455219 h 2657353"/>
              <a:gd name="connsiteX14" fmla="*/ 2548728 w 3095555"/>
              <a:gd name="connsiteY14" fmla="*/ 2355201 h 2657353"/>
              <a:gd name="connsiteX15" fmla="*/ 2678232 w 3095555"/>
              <a:gd name="connsiteY15" fmla="*/ 1526362 h 2657353"/>
              <a:gd name="connsiteX16" fmla="*/ 2825579 w 3095555"/>
              <a:gd name="connsiteY16" fmla="*/ 2344315 h 2657353"/>
              <a:gd name="connsiteX17" fmla="*/ 2878937 w 3095555"/>
              <a:gd name="connsiteY17" fmla="*/ 476759 h 2657353"/>
              <a:gd name="connsiteX18" fmla="*/ 3095555 w 3095555"/>
              <a:gd name="connsiteY18" fmla="*/ 2337416 h 2657353"/>
              <a:gd name="connsiteX0" fmla="*/ 0 w 3095555"/>
              <a:gd name="connsiteY0" fmla="*/ 2657353 h 2657353"/>
              <a:gd name="connsiteX1" fmla="*/ 214184 w 3095555"/>
              <a:gd name="connsiteY1" fmla="*/ 754413 h 2657353"/>
              <a:gd name="connsiteX2" fmla="*/ 444843 w 3095555"/>
              <a:gd name="connsiteY2" fmla="*/ 1050975 h 2657353"/>
              <a:gd name="connsiteX3" fmla="*/ 617838 w 3095555"/>
              <a:gd name="connsiteY3" fmla="*/ 919169 h 2657353"/>
              <a:gd name="connsiteX4" fmla="*/ 782595 w 3095555"/>
              <a:gd name="connsiteY4" fmla="*/ 1018023 h 2657353"/>
              <a:gd name="connsiteX5" fmla="*/ 1070919 w 3095555"/>
              <a:gd name="connsiteY5" fmla="*/ 886218 h 2657353"/>
              <a:gd name="connsiteX6" fmla="*/ 1293341 w 3095555"/>
              <a:gd name="connsiteY6" fmla="*/ 1009786 h 2657353"/>
              <a:gd name="connsiteX7" fmla="*/ 1466335 w 3095555"/>
              <a:gd name="connsiteY7" fmla="*/ 910932 h 2657353"/>
              <a:gd name="connsiteX8" fmla="*/ 1606379 w 3095555"/>
              <a:gd name="connsiteY8" fmla="*/ 1001548 h 2657353"/>
              <a:gd name="connsiteX9" fmla="*/ 1795849 w 3095555"/>
              <a:gd name="connsiteY9" fmla="*/ 910932 h 2657353"/>
              <a:gd name="connsiteX10" fmla="*/ 1935892 w 3095555"/>
              <a:gd name="connsiteY10" fmla="*/ 1059213 h 2657353"/>
              <a:gd name="connsiteX11" fmla="*/ 2059460 w 3095555"/>
              <a:gd name="connsiteY11" fmla="*/ 37721 h 2657353"/>
              <a:gd name="connsiteX12" fmla="*/ 2290119 w 3095555"/>
              <a:gd name="connsiteY12" fmla="*/ 2599688 h 2657353"/>
              <a:gd name="connsiteX13" fmla="*/ 2421469 w 3095555"/>
              <a:gd name="connsiteY13" fmla="*/ 1455219 h 2657353"/>
              <a:gd name="connsiteX14" fmla="*/ 2548728 w 3095555"/>
              <a:gd name="connsiteY14" fmla="*/ 2355201 h 2657353"/>
              <a:gd name="connsiteX15" fmla="*/ 2678232 w 3095555"/>
              <a:gd name="connsiteY15" fmla="*/ 1526362 h 2657353"/>
              <a:gd name="connsiteX16" fmla="*/ 2825579 w 3095555"/>
              <a:gd name="connsiteY16" fmla="*/ 2344315 h 2657353"/>
              <a:gd name="connsiteX17" fmla="*/ 2878937 w 3095555"/>
              <a:gd name="connsiteY17" fmla="*/ 476759 h 2657353"/>
              <a:gd name="connsiteX18" fmla="*/ 2980038 w 3095555"/>
              <a:gd name="connsiteY18" fmla="*/ 2229059 h 2657353"/>
              <a:gd name="connsiteX19" fmla="*/ 3095555 w 3095555"/>
              <a:gd name="connsiteY19" fmla="*/ 2337416 h 2657353"/>
              <a:gd name="connsiteX0" fmla="*/ 0 w 3109410"/>
              <a:gd name="connsiteY0" fmla="*/ 2657353 h 2657353"/>
              <a:gd name="connsiteX1" fmla="*/ 214184 w 3109410"/>
              <a:gd name="connsiteY1" fmla="*/ 754413 h 2657353"/>
              <a:gd name="connsiteX2" fmla="*/ 444843 w 3109410"/>
              <a:gd name="connsiteY2" fmla="*/ 1050975 h 2657353"/>
              <a:gd name="connsiteX3" fmla="*/ 617838 w 3109410"/>
              <a:gd name="connsiteY3" fmla="*/ 919169 h 2657353"/>
              <a:gd name="connsiteX4" fmla="*/ 782595 w 3109410"/>
              <a:gd name="connsiteY4" fmla="*/ 1018023 h 2657353"/>
              <a:gd name="connsiteX5" fmla="*/ 1070919 w 3109410"/>
              <a:gd name="connsiteY5" fmla="*/ 886218 h 2657353"/>
              <a:gd name="connsiteX6" fmla="*/ 1293341 w 3109410"/>
              <a:gd name="connsiteY6" fmla="*/ 1009786 h 2657353"/>
              <a:gd name="connsiteX7" fmla="*/ 1466335 w 3109410"/>
              <a:gd name="connsiteY7" fmla="*/ 910932 h 2657353"/>
              <a:gd name="connsiteX8" fmla="*/ 1606379 w 3109410"/>
              <a:gd name="connsiteY8" fmla="*/ 1001548 h 2657353"/>
              <a:gd name="connsiteX9" fmla="*/ 1795849 w 3109410"/>
              <a:gd name="connsiteY9" fmla="*/ 910932 h 2657353"/>
              <a:gd name="connsiteX10" fmla="*/ 1935892 w 3109410"/>
              <a:gd name="connsiteY10" fmla="*/ 1059213 h 2657353"/>
              <a:gd name="connsiteX11" fmla="*/ 2059460 w 3109410"/>
              <a:gd name="connsiteY11" fmla="*/ 37721 h 2657353"/>
              <a:gd name="connsiteX12" fmla="*/ 2290119 w 3109410"/>
              <a:gd name="connsiteY12" fmla="*/ 2599688 h 2657353"/>
              <a:gd name="connsiteX13" fmla="*/ 2421469 w 3109410"/>
              <a:gd name="connsiteY13" fmla="*/ 1455219 h 2657353"/>
              <a:gd name="connsiteX14" fmla="*/ 2548728 w 3109410"/>
              <a:gd name="connsiteY14" fmla="*/ 2355201 h 2657353"/>
              <a:gd name="connsiteX15" fmla="*/ 2678232 w 3109410"/>
              <a:gd name="connsiteY15" fmla="*/ 1526362 h 2657353"/>
              <a:gd name="connsiteX16" fmla="*/ 2825579 w 3109410"/>
              <a:gd name="connsiteY16" fmla="*/ 2344315 h 2657353"/>
              <a:gd name="connsiteX17" fmla="*/ 2878937 w 3109410"/>
              <a:gd name="connsiteY17" fmla="*/ 476759 h 2657353"/>
              <a:gd name="connsiteX18" fmla="*/ 2980038 w 3109410"/>
              <a:gd name="connsiteY18" fmla="*/ 2229059 h 2657353"/>
              <a:gd name="connsiteX19" fmla="*/ 3109410 w 3109410"/>
              <a:gd name="connsiteY19" fmla="*/ 2067252 h 2657353"/>
              <a:gd name="connsiteX0" fmla="*/ 0 w 3109410"/>
              <a:gd name="connsiteY0" fmla="*/ 2657353 h 2657353"/>
              <a:gd name="connsiteX1" fmla="*/ 214184 w 3109410"/>
              <a:gd name="connsiteY1" fmla="*/ 754413 h 2657353"/>
              <a:gd name="connsiteX2" fmla="*/ 444843 w 3109410"/>
              <a:gd name="connsiteY2" fmla="*/ 1050975 h 2657353"/>
              <a:gd name="connsiteX3" fmla="*/ 617838 w 3109410"/>
              <a:gd name="connsiteY3" fmla="*/ 919169 h 2657353"/>
              <a:gd name="connsiteX4" fmla="*/ 782595 w 3109410"/>
              <a:gd name="connsiteY4" fmla="*/ 1018023 h 2657353"/>
              <a:gd name="connsiteX5" fmla="*/ 1070919 w 3109410"/>
              <a:gd name="connsiteY5" fmla="*/ 886218 h 2657353"/>
              <a:gd name="connsiteX6" fmla="*/ 1293341 w 3109410"/>
              <a:gd name="connsiteY6" fmla="*/ 1009786 h 2657353"/>
              <a:gd name="connsiteX7" fmla="*/ 1466335 w 3109410"/>
              <a:gd name="connsiteY7" fmla="*/ 910932 h 2657353"/>
              <a:gd name="connsiteX8" fmla="*/ 1606379 w 3109410"/>
              <a:gd name="connsiteY8" fmla="*/ 1001548 h 2657353"/>
              <a:gd name="connsiteX9" fmla="*/ 1795849 w 3109410"/>
              <a:gd name="connsiteY9" fmla="*/ 910932 h 2657353"/>
              <a:gd name="connsiteX10" fmla="*/ 1935892 w 3109410"/>
              <a:gd name="connsiteY10" fmla="*/ 1059213 h 2657353"/>
              <a:gd name="connsiteX11" fmla="*/ 2059460 w 3109410"/>
              <a:gd name="connsiteY11" fmla="*/ 37721 h 2657353"/>
              <a:gd name="connsiteX12" fmla="*/ 2290119 w 3109410"/>
              <a:gd name="connsiteY12" fmla="*/ 2599688 h 2657353"/>
              <a:gd name="connsiteX13" fmla="*/ 2421469 w 3109410"/>
              <a:gd name="connsiteY13" fmla="*/ 1455219 h 2657353"/>
              <a:gd name="connsiteX14" fmla="*/ 2548728 w 3109410"/>
              <a:gd name="connsiteY14" fmla="*/ 2355201 h 2657353"/>
              <a:gd name="connsiteX15" fmla="*/ 2678232 w 3109410"/>
              <a:gd name="connsiteY15" fmla="*/ 1526362 h 2657353"/>
              <a:gd name="connsiteX16" fmla="*/ 2825579 w 3109410"/>
              <a:gd name="connsiteY16" fmla="*/ 2344315 h 2657353"/>
              <a:gd name="connsiteX17" fmla="*/ 2878937 w 3109410"/>
              <a:gd name="connsiteY17" fmla="*/ 476759 h 2657353"/>
              <a:gd name="connsiteX18" fmla="*/ 3021602 w 3109410"/>
              <a:gd name="connsiteY18" fmla="*/ 2249840 h 2657353"/>
              <a:gd name="connsiteX19" fmla="*/ 3109410 w 3109410"/>
              <a:gd name="connsiteY19" fmla="*/ 2067252 h 2657353"/>
              <a:gd name="connsiteX0" fmla="*/ 0 w 3109410"/>
              <a:gd name="connsiteY0" fmla="*/ 2657353 h 2657353"/>
              <a:gd name="connsiteX1" fmla="*/ 214184 w 3109410"/>
              <a:gd name="connsiteY1" fmla="*/ 754413 h 2657353"/>
              <a:gd name="connsiteX2" fmla="*/ 444843 w 3109410"/>
              <a:gd name="connsiteY2" fmla="*/ 1050975 h 2657353"/>
              <a:gd name="connsiteX3" fmla="*/ 617838 w 3109410"/>
              <a:gd name="connsiteY3" fmla="*/ 919169 h 2657353"/>
              <a:gd name="connsiteX4" fmla="*/ 782595 w 3109410"/>
              <a:gd name="connsiteY4" fmla="*/ 1018023 h 2657353"/>
              <a:gd name="connsiteX5" fmla="*/ 1070919 w 3109410"/>
              <a:gd name="connsiteY5" fmla="*/ 886218 h 2657353"/>
              <a:gd name="connsiteX6" fmla="*/ 1293341 w 3109410"/>
              <a:gd name="connsiteY6" fmla="*/ 1009786 h 2657353"/>
              <a:gd name="connsiteX7" fmla="*/ 1466335 w 3109410"/>
              <a:gd name="connsiteY7" fmla="*/ 910932 h 2657353"/>
              <a:gd name="connsiteX8" fmla="*/ 1606379 w 3109410"/>
              <a:gd name="connsiteY8" fmla="*/ 1001548 h 2657353"/>
              <a:gd name="connsiteX9" fmla="*/ 1795849 w 3109410"/>
              <a:gd name="connsiteY9" fmla="*/ 910932 h 2657353"/>
              <a:gd name="connsiteX10" fmla="*/ 1935892 w 3109410"/>
              <a:gd name="connsiteY10" fmla="*/ 1059213 h 2657353"/>
              <a:gd name="connsiteX11" fmla="*/ 2059460 w 3109410"/>
              <a:gd name="connsiteY11" fmla="*/ 37721 h 2657353"/>
              <a:gd name="connsiteX12" fmla="*/ 2290119 w 3109410"/>
              <a:gd name="connsiteY12" fmla="*/ 2599688 h 2657353"/>
              <a:gd name="connsiteX13" fmla="*/ 2421469 w 3109410"/>
              <a:gd name="connsiteY13" fmla="*/ 1455219 h 2657353"/>
              <a:gd name="connsiteX14" fmla="*/ 2548728 w 3109410"/>
              <a:gd name="connsiteY14" fmla="*/ 2355201 h 2657353"/>
              <a:gd name="connsiteX15" fmla="*/ 2678232 w 3109410"/>
              <a:gd name="connsiteY15" fmla="*/ 1526362 h 2657353"/>
              <a:gd name="connsiteX16" fmla="*/ 2825579 w 3109410"/>
              <a:gd name="connsiteY16" fmla="*/ 2344315 h 2657353"/>
              <a:gd name="connsiteX17" fmla="*/ 2941283 w 3109410"/>
              <a:gd name="connsiteY17" fmla="*/ 275868 h 2657353"/>
              <a:gd name="connsiteX18" fmla="*/ 3021602 w 3109410"/>
              <a:gd name="connsiteY18" fmla="*/ 2249840 h 2657353"/>
              <a:gd name="connsiteX19" fmla="*/ 3109410 w 3109410"/>
              <a:gd name="connsiteY19" fmla="*/ 2067252 h 2657353"/>
              <a:gd name="connsiteX0" fmla="*/ 0 w 3109410"/>
              <a:gd name="connsiteY0" fmla="*/ 2657353 h 2657353"/>
              <a:gd name="connsiteX1" fmla="*/ 214184 w 3109410"/>
              <a:gd name="connsiteY1" fmla="*/ 754413 h 2657353"/>
              <a:gd name="connsiteX2" fmla="*/ 444843 w 3109410"/>
              <a:gd name="connsiteY2" fmla="*/ 1050975 h 2657353"/>
              <a:gd name="connsiteX3" fmla="*/ 617838 w 3109410"/>
              <a:gd name="connsiteY3" fmla="*/ 919169 h 2657353"/>
              <a:gd name="connsiteX4" fmla="*/ 782595 w 3109410"/>
              <a:gd name="connsiteY4" fmla="*/ 1018023 h 2657353"/>
              <a:gd name="connsiteX5" fmla="*/ 1070919 w 3109410"/>
              <a:gd name="connsiteY5" fmla="*/ 886218 h 2657353"/>
              <a:gd name="connsiteX6" fmla="*/ 1293341 w 3109410"/>
              <a:gd name="connsiteY6" fmla="*/ 1009786 h 2657353"/>
              <a:gd name="connsiteX7" fmla="*/ 1466335 w 3109410"/>
              <a:gd name="connsiteY7" fmla="*/ 910932 h 2657353"/>
              <a:gd name="connsiteX8" fmla="*/ 1606379 w 3109410"/>
              <a:gd name="connsiteY8" fmla="*/ 1001548 h 2657353"/>
              <a:gd name="connsiteX9" fmla="*/ 1795849 w 3109410"/>
              <a:gd name="connsiteY9" fmla="*/ 910932 h 2657353"/>
              <a:gd name="connsiteX10" fmla="*/ 1935892 w 3109410"/>
              <a:gd name="connsiteY10" fmla="*/ 1059213 h 2657353"/>
              <a:gd name="connsiteX11" fmla="*/ 2059460 w 3109410"/>
              <a:gd name="connsiteY11" fmla="*/ 37721 h 2657353"/>
              <a:gd name="connsiteX12" fmla="*/ 2290119 w 3109410"/>
              <a:gd name="connsiteY12" fmla="*/ 2599688 h 2657353"/>
              <a:gd name="connsiteX13" fmla="*/ 2421469 w 3109410"/>
              <a:gd name="connsiteY13" fmla="*/ 1455219 h 2657353"/>
              <a:gd name="connsiteX14" fmla="*/ 2548728 w 3109410"/>
              <a:gd name="connsiteY14" fmla="*/ 2355201 h 2657353"/>
              <a:gd name="connsiteX15" fmla="*/ 2678232 w 3109410"/>
              <a:gd name="connsiteY15" fmla="*/ 1526362 h 2657353"/>
              <a:gd name="connsiteX16" fmla="*/ 2825579 w 3109410"/>
              <a:gd name="connsiteY16" fmla="*/ 2344315 h 2657353"/>
              <a:gd name="connsiteX17" fmla="*/ 2913574 w 3109410"/>
              <a:gd name="connsiteY17" fmla="*/ 282795 h 2657353"/>
              <a:gd name="connsiteX18" fmla="*/ 3021602 w 3109410"/>
              <a:gd name="connsiteY18" fmla="*/ 2249840 h 2657353"/>
              <a:gd name="connsiteX19" fmla="*/ 3109410 w 3109410"/>
              <a:gd name="connsiteY19" fmla="*/ 2067252 h 265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9410" h="2657353">
                <a:moveTo>
                  <a:pt x="0" y="2657353"/>
                </a:moveTo>
                <a:cubicBezTo>
                  <a:pt x="70022" y="1839748"/>
                  <a:pt x="140044" y="1022143"/>
                  <a:pt x="214184" y="754413"/>
                </a:cubicBezTo>
                <a:cubicBezTo>
                  <a:pt x="288324" y="486683"/>
                  <a:pt x="377567" y="1023516"/>
                  <a:pt x="444843" y="1050975"/>
                </a:cubicBezTo>
                <a:cubicBezTo>
                  <a:pt x="512119" y="1078434"/>
                  <a:pt x="561546" y="924661"/>
                  <a:pt x="617838" y="919169"/>
                </a:cubicBezTo>
                <a:cubicBezTo>
                  <a:pt x="674130" y="913677"/>
                  <a:pt x="707082" y="1023515"/>
                  <a:pt x="782595" y="1018023"/>
                </a:cubicBezTo>
                <a:cubicBezTo>
                  <a:pt x="858108" y="1012531"/>
                  <a:pt x="985795" y="887591"/>
                  <a:pt x="1070919" y="886218"/>
                </a:cubicBezTo>
                <a:cubicBezTo>
                  <a:pt x="1156043" y="884845"/>
                  <a:pt x="1227438" y="1005667"/>
                  <a:pt x="1293341" y="1009786"/>
                </a:cubicBezTo>
                <a:cubicBezTo>
                  <a:pt x="1359244" y="1013905"/>
                  <a:pt x="1414162" y="912305"/>
                  <a:pt x="1466335" y="910932"/>
                </a:cubicBezTo>
                <a:cubicBezTo>
                  <a:pt x="1518508" y="909559"/>
                  <a:pt x="1551460" y="1001548"/>
                  <a:pt x="1606379" y="1001548"/>
                </a:cubicBezTo>
                <a:cubicBezTo>
                  <a:pt x="1661298" y="1001548"/>
                  <a:pt x="1740930" y="901321"/>
                  <a:pt x="1795849" y="910932"/>
                </a:cubicBezTo>
                <a:cubicBezTo>
                  <a:pt x="1850768" y="920543"/>
                  <a:pt x="1891957" y="1204748"/>
                  <a:pt x="1935892" y="1059213"/>
                </a:cubicBezTo>
                <a:cubicBezTo>
                  <a:pt x="1979827" y="913678"/>
                  <a:pt x="2000422" y="-219025"/>
                  <a:pt x="2059460" y="37721"/>
                </a:cubicBezTo>
                <a:cubicBezTo>
                  <a:pt x="2118498" y="294467"/>
                  <a:pt x="2229784" y="2363438"/>
                  <a:pt x="2290119" y="2599688"/>
                </a:cubicBezTo>
                <a:cubicBezTo>
                  <a:pt x="2350454" y="2835938"/>
                  <a:pt x="2378367" y="1495967"/>
                  <a:pt x="2421469" y="1455219"/>
                </a:cubicBezTo>
                <a:cubicBezTo>
                  <a:pt x="2464571" y="1414471"/>
                  <a:pt x="2505934" y="2343344"/>
                  <a:pt x="2548728" y="2355201"/>
                </a:cubicBezTo>
                <a:cubicBezTo>
                  <a:pt x="2591522" y="2367058"/>
                  <a:pt x="2632090" y="1528176"/>
                  <a:pt x="2678232" y="1526362"/>
                </a:cubicBezTo>
                <a:cubicBezTo>
                  <a:pt x="2724374" y="1524548"/>
                  <a:pt x="2786355" y="2551576"/>
                  <a:pt x="2825579" y="2344315"/>
                </a:cubicBezTo>
                <a:cubicBezTo>
                  <a:pt x="2864803" y="2137054"/>
                  <a:pt x="2882058" y="426695"/>
                  <a:pt x="2913574" y="282795"/>
                </a:cubicBezTo>
                <a:cubicBezTo>
                  <a:pt x="2945090" y="138895"/>
                  <a:pt x="2985499" y="1939731"/>
                  <a:pt x="3021602" y="2249840"/>
                </a:cubicBezTo>
                <a:cubicBezTo>
                  <a:pt x="3057705" y="2559949"/>
                  <a:pt x="3095930" y="1924502"/>
                  <a:pt x="3109410" y="206725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flipH="1">
            <a:off x="6697362" y="4766881"/>
            <a:ext cx="3064287"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9738468" y="4617895"/>
            <a:ext cx="2044149" cy="461665"/>
          </a:xfrm>
          <a:prstGeom prst="rect">
            <a:avLst/>
          </a:prstGeom>
        </p:spPr>
        <p:txBody>
          <a:bodyPr wrap="none">
            <a:spAutoFit/>
          </a:bodyPr>
          <a:lstStyle/>
          <a:p>
            <a:r>
              <a:rPr lang="en-US" sz="1200" dirty="0">
                <a:latin typeface="Courier New" panose="02070309020205020404" pitchFamily="49" charset="0"/>
                <a:cs typeface="Courier New" panose="02070309020205020404" pitchFamily="49" charset="0"/>
              </a:rPr>
              <a:t>the threshold value </a:t>
            </a:r>
            <a:br>
              <a:rPr lang="en-US" sz="1200" dirty="0">
                <a:latin typeface="Courier New" panose="02070309020205020404" pitchFamily="49" charset="0"/>
                <a:cs typeface="Courier New" panose="02070309020205020404" pitchFamily="49" charset="0"/>
              </a:rPr>
            </a:br>
            <a:r>
              <a:rPr lang="en-US" sz="1200" dirty="0">
                <a:latin typeface="Courier New" panose="02070309020205020404" pitchFamily="49" charset="0"/>
                <a:cs typeface="Courier New" panose="02070309020205020404" pitchFamily="49" charset="0"/>
              </a:rPr>
              <a:t>(low)</a:t>
            </a:r>
          </a:p>
        </p:txBody>
      </p:sp>
      <p:sp>
        <p:nvSpPr>
          <p:cNvPr id="18" name="Oval 31">
            <a:extLst>
              <a:ext uri="{FF2B5EF4-FFF2-40B4-BE49-F238E27FC236}">
                <a16:creationId xmlns:a16="http://schemas.microsoft.com/office/drawing/2014/main" id="{3CFE0A86-84DF-3F42-9C56-C3A2B64E754F}"/>
              </a:ext>
            </a:extLst>
          </p:cNvPr>
          <p:cNvSpPr/>
          <p:nvPr/>
        </p:nvSpPr>
        <p:spPr>
          <a:xfrm>
            <a:off x="6780296" y="3929744"/>
            <a:ext cx="197447" cy="211966"/>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31">
            <a:extLst>
              <a:ext uri="{FF2B5EF4-FFF2-40B4-BE49-F238E27FC236}">
                <a16:creationId xmlns:a16="http://schemas.microsoft.com/office/drawing/2014/main" id="{DEB8C4C9-B1C0-A544-B0F5-7A6B4840CEB7}"/>
              </a:ext>
            </a:extLst>
          </p:cNvPr>
          <p:cNvSpPr/>
          <p:nvPr/>
        </p:nvSpPr>
        <p:spPr>
          <a:xfrm>
            <a:off x="8815925" y="4684672"/>
            <a:ext cx="197447" cy="211966"/>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D3DD4DD-C960-2A46-9FA0-EB17E068BF46}"/>
              </a:ext>
            </a:extLst>
          </p:cNvPr>
          <p:cNvSpPr/>
          <p:nvPr/>
        </p:nvSpPr>
        <p:spPr>
          <a:xfrm>
            <a:off x="9460994" y="3919418"/>
            <a:ext cx="188793" cy="204616"/>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1">
            <a:extLst>
              <a:ext uri="{FF2B5EF4-FFF2-40B4-BE49-F238E27FC236}">
                <a16:creationId xmlns:a16="http://schemas.microsoft.com/office/drawing/2014/main" id="{88E73B54-D57F-E24A-958F-47D7C10A8D8A}"/>
              </a:ext>
            </a:extLst>
          </p:cNvPr>
          <p:cNvSpPr/>
          <p:nvPr/>
        </p:nvSpPr>
        <p:spPr>
          <a:xfrm>
            <a:off x="7049379" y="3907664"/>
            <a:ext cx="1686604" cy="233897"/>
          </a:xfrm>
          <a:prstGeom prst="ellipse">
            <a:avLst/>
          </a:prstGeom>
          <a:solidFill>
            <a:srgbClr val="FF0000">
              <a:alpha val="24000"/>
            </a:srgb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爆発 1 46">
            <a:extLst>
              <a:ext uri="{FF2B5EF4-FFF2-40B4-BE49-F238E27FC236}">
                <a16:creationId xmlns:a16="http://schemas.microsoft.com/office/drawing/2014/main" id="{337630E5-3164-864E-B310-2731CAB876CC}"/>
              </a:ext>
            </a:extLst>
          </p:cNvPr>
          <p:cNvSpPr/>
          <p:nvPr/>
        </p:nvSpPr>
        <p:spPr>
          <a:xfrm>
            <a:off x="6674181" y="3724776"/>
            <a:ext cx="204838" cy="260950"/>
          </a:xfrm>
          <a:prstGeom prst="irregularSeal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爆発 1 47">
            <a:extLst>
              <a:ext uri="{FF2B5EF4-FFF2-40B4-BE49-F238E27FC236}">
                <a16:creationId xmlns:a16="http://schemas.microsoft.com/office/drawing/2014/main" id="{E9873604-BCC0-4649-B1F7-CD7BD1E3108C}"/>
              </a:ext>
            </a:extLst>
          </p:cNvPr>
          <p:cNvSpPr/>
          <p:nvPr/>
        </p:nvSpPr>
        <p:spPr>
          <a:xfrm>
            <a:off x="9312117" y="3759685"/>
            <a:ext cx="204838" cy="260950"/>
          </a:xfrm>
          <a:prstGeom prst="irregularSeal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Oval 31">
            <a:extLst>
              <a:ext uri="{FF2B5EF4-FFF2-40B4-BE49-F238E27FC236}">
                <a16:creationId xmlns:a16="http://schemas.microsoft.com/office/drawing/2014/main" id="{0BF9B74A-7653-AC4A-AF74-3D666AE59421}"/>
              </a:ext>
            </a:extLst>
          </p:cNvPr>
          <p:cNvSpPr/>
          <p:nvPr/>
        </p:nvSpPr>
        <p:spPr>
          <a:xfrm>
            <a:off x="9111978" y="4678531"/>
            <a:ext cx="405798" cy="204617"/>
          </a:xfrm>
          <a:prstGeom prst="ellipse">
            <a:avLst/>
          </a:prstGeom>
          <a:solidFill>
            <a:srgbClr val="FF0000">
              <a:alpha val="24000"/>
            </a:srgb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爆発 1 52">
            <a:extLst>
              <a:ext uri="{FF2B5EF4-FFF2-40B4-BE49-F238E27FC236}">
                <a16:creationId xmlns:a16="http://schemas.microsoft.com/office/drawing/2014/main" id="{5B686507-1339-CF4D-ACEE-0B7A4E4BA447}"/>
              </a:ext>
            </a:extLst>
          </p:cNvPr>
          <p:cNvSpPr/>
          <p:nvPr/>
        </p:nvSpPr>
        <p:spPr>
          <a:xfrm>
            <a:off x="8689925" y="4519889"/>
            <a:ext cx="204838" cy="260950"/>
          </a:xfrm>
          <a:prstGeom prst="irregularSeal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Rectangle 12">
            <a:extLst>
              <a:ext uri="{FF2B5EF4-FFF2-40B4-BE49-F238E27FC236}">
                <a16:creationId xmlns:a16="http://schemas.microsoft.com/office/drawing/2014/main" id="{42978445-271B-F543-B76E-751378798FCE}"/>
              </a:ext>
            </a:extLst>
          </p:cNvPr>
          <p:cNvSpPr/>
          <p:nvPr/>
        </p:nvSpPr>
        <p:spPr>
          <a:xfrm>
            <a:off x="5937441" y="2865387"/>
            <a:ext cx="1473480" cy="307777"/>
          </a:xfrm>
          <a:prstGeom prst="rect">
            <a:avLst/>
          </a:prstGeom>
        </p:spPr>
        <p:txBody>
          <a:bodyPr wrap="none">
            <a:spAutoFit/>
          </a:bodyPr>
          <a:lstStyle/>
          <a:p>
            <a:r>
              <a:rPr lang="en-US" sz="1400" b="1" dirty="0">
                <a:solidFill>
                  <a:srgbClr val="000000"/>
                </a:solidFill>
                <a:latin typeface="Courier New" panose="02070309020205020404" pitchFamily="49" charset="0"/>
                <a:cs typeface="Courier New" panose="02070309020205020404" pitchFamily="49" charset="0"/>
              </a:rPr>
              <a:t>analog input</a:t>
            </a:r>
            <a:endParaRPr lang="en-US" sz="1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2212316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More About </a:t>
            </a:r>
            <a:br>
              <a:rPr lang="en-US" altLang="ja-JP" dirty="0"/>
            </a:br>
            <a:r>
              <a:rPr lang="en-US" altLang="ja-JP" dirty="0"/>
              <a:t>Triggering by the</a:t>
            </a:r>
            <a:r>
              <a:rPr lang="ja-JP" altLang="en-US"/>
              <a:t> </a:t>
            </a:r>
            <a:r>
              <a:rPr lang="en-US" altLang="ja-JP" dirty="0"/>
              <a:t>Input Value</a:t>
            </a:r>
            <a:endParaRPr kumimoji="1" lang="ja-JP" altLang="en-US" dirty="0"/>
          </a:p>
        </p:txBody>
      </p:sp>
      <p:sp>
        <p:nvSpPr>
          <p:cNvPr id="7" name="コンテンツ プレースホルダー 5">
            <a:extLst>
              <a:ext uri="{FF2B5EF4-FFF2-40B4-BE49-F238E27FC236}">
                <a16:creationId xmlns:a16="http://schemas.microsoft.com/office/drawing/2014/main" id="{2013C714-EDDA-8640-A647-59F0E5130BB3}"/>
              </a:ext>
            </a:extLst>
          </p:cNvPr>
          <p:cNvSpPr txBox="1">
            <a:spLocks/>
          </p:cNvSpPr>
          <p:nvPr/>
        </p:nvSpPr>
        <p:spPr>
          <a:xfrm>
            <a:off x="838201" y="2015732"/>
            <a:ext cx="5697209" cy="419559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100000"/>
              </a:lnSpc>
            </a:pPr>
            <a:endParaRPr lang="en-US" altLang="ja-JP" sz="1600" dirty="0">
              <a:latin typeface="Courier New" panose="02070309020205020404" pitchFamily="49" charset="0"/>
              <a:cs typeface="Courier New" panose="02070309020205020404" pitchFamily="49" charset="0"/>
            </a:endParaRPr>
          </a:p>
        </p:txBody>
      </p:sp>
      <p:pic>
        <p:nvPicPr>
          <p:cNvPr id="8" name="図 7" descr="テキスト, 地図 が含まれている画像&#10;&#10;自動的に生成された説明">
            <a:extLst>
              <a:ext uri="{FF2B5EF4-FFF2-40B4-BE49-F238E27FC236}">
                <a16:creationId xmlns:a16="http://schemas.microsoft.com/office/drawing/2014/main" id="{7DA8A0D4-49B7-6045-8473-F89CDDD4E91E}"/>
              </a:ext>
            </a:extLst>
          </p:cNvPr>
          <p:cNvPicPr>
            <a:picLocks noChangeAspect="1"/>
          </p:cNvPicPr>
          <p:nvPr/>
        </p:nvPicPr>
        <p:blipFill>
          <a:blip r:embed="rId3"/>
          <a:stretch>
            <a:fillRect/>
          </a:stretch>
        </p:blipFill>
        <p:spPr>
          <a:xfrm>
            <a:off x="6383940" y="1833714"/>
            <a:ext cx="4969859" cy="4617916"/>
          </a:xfrm>
          <a:prstGeom prst="rect">
            <a:avLst/>
          </a:prstGeom>
        </p:spPr>
      </p:pic>
    </p:spTree>
    <p:extLst>
      <p:ext uri="{BB962C8B-B14F-4D97-AF65-F5344CB8AC3E}">
        <p14:creationId xmlns:p14="http://schemas.microsoft.com/office/powerpoint/2010/main" val="15340463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descr="テキスト, 地図 が含まれている画像&#10;&#10;自動的に生成された説明">
            <a:extLst>
              <a:ext uri="{FF2B5EF4-FFF2-40B4-BE49-F238E27FC236}">
                <a16:creationId xmlns:a16="http://schemas.microsoft.com/office/drawing/2014/main" id="{513258A1-874C-974D-A6C9-D6F069E8096A}"/>
              </a:ext>
            </a:extLst>
          </p:cNvPr>
          <p:cNvPicPr>
            <a:picLocks noChangeAspect="1"/>
          </p:cNvPicPr>
          <p:nvPr/>
        </p:nvPicPr>
        <p:blipFill>
          <a:blip r:embed="rId3"/>
          <a:stretch>
            <a:fillRect/>
          </a:stretch>
        </p:blipFill>
        <p:spPr>
          <a:xfrm>
            <a:off x="6383940" y="1833714"/>
            <a:ext cx="4969859" cy="4617916"/>
          </a:xfrm>
          <a:prstGeom prst="rect">
            <a:avLst/>
          </a:prstGeom>
        </p:spPr>
      </p:pic>
      <p:sp>
        <p:nvSpPr>
          <p:cNvPr id="2" name="タイトル 1"/>
          <p:cNvSpPr>
            <a:spLocks noGrp="1"/>
          </p:cNvSpPr>
          <p:nvPr>
            <p:ph type="title"/>
          </p:nvPr>
        </p:nvSpPr>
        <p:spPr/>
        <p:txBody>
          <a:bodyPr>
            <a:normAutofit/>
          </a:bodyPr>
          <a:lstStyle/>
          <a:p>
            <a:r>
              <a:rPr lang="en-US" altLang="ja-JP" dirty="0"/>
              <a:t>More About </a:t>
            </a:r>
            <a:br>
              <a:rPr lang="en-US" altLang="ja-JP" dirty="0"/>
            </a:br>
            <a:r>
              <a:rPr lang="en-US" altLang="ja-JP" dirty="0"/>
              <a:t>Triggering by the</a:t>
            </a:r>
            <a:r>
              <a:rPr lang="ja-JP" altLang="en-US"/>
              <a:t> </a:t>
            </a:r>
            <a:r>
              <a:rPr lang="en-US" altLang="ja-JP" dirty="0"/>
              <a:t>Input Value</a:t>
            </a:r>
            <a:endParaRPr kumimoji="1" lang="ja-JP" altLang="en-US" dirty="0"/>
          </a:p>
        </p:txBody>
      </p:sp>
      <p:sp>
        <p:nvSpPr>
          <p:cNvPr id="7" name="コンテンツ プレースホルダー 5">
            <a:extLst>
              <a:ext uri="{FF2B5EF4-FFF2-40B4-BE49-F238E27FC236}">
                <a16:creationId xmlns:a16="http://schemas.microsoft.com/office/drawing/2014/main" id="{2013C714-EDDA-8640-A647-59F0E5130BB3}"/>
              </a:ext>
            </a:extLst>
          </p:cNvPr>
          <p:cNvSpPr txBox="1">
            <a:spLocks/>
          </p:cNvSpPr>
          <p:nvPr/>
        </p:nvSpPr>
        <p:spPr>
          <a:xfrm>
            <a:off x="838201" y="2015732"/>
            <a:ext cx="5697209" cy="419559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100000"/>
              </a:lnSpc>
            </a:pPr>
            <a:r>
              <a:rPr lang="en-US" altLang="ja-JP" sz="1600" dirty="0">
                <a:latin typeface="Courier New" panose="02070309020205020404" pitchFamily="49" charset="0"/>
                <a:cs typeface="Courier New" panose="02070309020205020404" pitchFamily="49" charset="0"/>
              </a:rPr>
              <a:t>When the high-threshold crossing occurs, the spigot for the high-threshold object will receive a bang message.</a:t>
            </a:r>
          </a:p>
          <a:p>
            <a:pPr>
              <a:lnSpc>
                <a:spcPct val="100000"/>
              </a:lnSpc>
            </a:pPr>
            <a:endParaRPr lang="en-US" altLang="ja-JP" sz="1600" dirty="0">
              <a:latin typeface="Courier New" panose="02070309020205020404" pitchFamily="49" charset="0"/>
              <a:cs typeface="Courier New" panose="02070309020205020404" pitchFamily="49" charset="0"/>
            </a:endParaRPr>
          </a:p>
          <a:p>
            <a:pPr marL="0" indent="0">
              <a:lnSpc>
                <a:spcPct val="100000"/>
              </a:lnSpc>
              <a:buNone/>
            </a:pPr>
            <a:endParaRPr lang="en-US" altLang="ja-JP" sz="1600" dirty="0">
              <a:latin typeface="Courier New" panose="02070309020205020404" pitchFamily="49" charset="0"/>
              <a:cs typeface="Courier New" panose="02070309020205020404" pitchFamily="49" charset="0"/>
            </a:endParaRPr>
          </a:p>
        </p:txBody>
      </p:sp>
      <p:sp>
        <p:nvSpPr>
          <p:cNvPr id="8" name="Oval 31">
            <a:extLst>
              <a:ext uri="{FF2B5EF4-FFF2-40B4-BE49-F238E27FC236}">
                <a16:creationId xmlns:a16="http://schemas.microsoft.com/office/drawing/2014/main" id="{383916D8-BDC2-2C48-AB37-41ADE16F98C0}"/>
              </a:ext>
            </a:extLst>
          </p:cNvPr>
          <p:cNvSpPr/>
          <p:nvPr/>
        </p:nvSpPr>
        <p:spPr>
          <a:xfrm>
            <a:off x="6535410" y="5389040"/>
            <a:ext cx="197447" cy="211966"/>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2">
            <a:extLst>
              <a:ext uri="{FF2B5EF4-FFF2-40B4-BE49-F238E27FC236}">
                <a16:creationId xmlns:a16="http://schemas.microsoft.com/office/drawing/2014/main" id="{A4A6EBA4-559A-784A-8A67-735AFE85A7F4}"/>
              </a:ext>
            </a:extLst>
          </p:cNvPr>
          <p:cNvSpPr/>
          <p:nvPr/>
        </p:nvSpPr>
        <p:spPr>
          <a:xfrm>
            <a:off x="6019862" y="5193429"/>
            <a:ext cx="614271" cy="307777"/>
          </a:xfrm>
          <a:prstGeom prst="rect">
            <a:avLst/>
          </a:prstGeom>
        </p:spPr>
        <p:txBody>
          <a:bodyPr wrap="none">
            <a:spAutoFit/>
          </a:bodyPr>
          <a:lstStyle/>
          <a:p>
            <a:r>
              <a:rPr lang="en-US" sz="1400" b="1" dirty="0">
                <a:solidFill>
                  <a:srgbClr val="0070C0"/>
                </a:solidFill>
                <a:latin typeface="Courier New" panose="02070309020205020404" pitchFamily="49" charset="0"/>
                <a:cs typeface="Courier New" panose="02070309020205020404" pitchFamily="49" charset="0"/>
              </a:rPr>
              <a:t>open</a:t>
            </a:r>
          </a:p>
        </p:txBody>
      </p:sp>
      <p:sp>
        <p:nvSpPr>
          <p:cNvPr id="12" name="Rectangle 12">
            <a:extLst>
              <a:ext uri="{FF2B5EF4-FFF2-40B4-BE49-F238E27FC236}">
                <a16:creationId xmlns:a16="http://schemas.microsoft.com/office/drawing/2014/main" id="{AC657ADC-2F38-E243-BE1F-77E9FB09E23F}"/>
              </a:ext>
            </a:extLst>
          </p:cNvPr>
          <p:cNvSpPr/>
          <p:nvPr/>
        </p:nvSpPr>
        <p:spPr>
          <a:xfrm>
            <a:off x="8633130" y="5223120"/>
            <a:ext cx="721672"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close</a:t>
            </a:r>
          </a:p>
        </p:txBody>
      </p:sp>
      <p:cxnSp>
        <p:nvCxnSpPr>
          <p:cNvPr id="9" name="直線矢印コネクタ 8">
            <a:extLst>
              <a:ext uri="{FF2B5EF4-FFF2-40B4-BE49-F238E27FC236}">
                <a16:creationId xmlns:a16="http://schemas.microsoft.com/office/drawing/2014/main" id="{C83D7EBD-2FCD-164B-93C6-4D649D237F2F}"/>
              </a:ext>
            </a:extLst>
          </p:cNvPr>
          <p:cNvCxnSpPr>
            <a:cxnSpLocks/>
          </p:cNvCxnSpPr>
          <p:nvPr/>
        </p:nvCxnSpPr>
        <p:spPr>
          <a:xfrm>
            <a:off x="6556325" y="4686792"/>
            <a:ext cx="1" cy="656345"/>
          </a:xfrm>
          <a:prstGeom prst="straightConnector1">
            <a:avLst/>
          </a:prstGeom>
          <a:ln w="25400">
            <a:solidFill>
              <a:srgbClr val="FF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2">
            <a:extLst>
              <a:ext uri="{FF2B5EF4-FFF2-40B4-BE49-F238E27FC236}">
                <a16:creationId xmlns:a16="http://schemas.microsoft.com/office/drawing/2014/main" id="{E0320C26-B871-1045-B72A-20BC888CCA04}"/>
              </a:ext>
            </a:extLst>
          </p:cNvPr>
          <p:cNvSpPr/>
          <p:nvPr/>
        </p:nvSpPr>
        <p:spPr>
          <a:xfrm>
            <a:off x="5948191" y="4825982"/>
            <a:ext cx="614271"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bang</a:t>
            </a:r>
          </a:p>
        </p:txBody>
      </p:sp>
    </p:spTree>
    <p:extLst>
      <p:ext uri="{BB962C8B-B14F-4D97-AF65-F5344CB8AC3E}">
        <p14:creationId xmlns:p14="http://schemas.microsoft.com/office/powerpoint/2010/main" val="18766727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テキスト, 地図 が含まれている画像&#10;&#10;自動的に生成された説明">
            <a:extLst>
              <a:ext uri="{FF2B5EF4-FFF2-40B4-BE49-F238E27FC236}">
                <a16:creationId xmlns:a16="http://schemas.microsoft.com/office/drawing/2014/main" id="{538E8B3B-737B-B043-A44C-3746778366D6}"/>
              </a:ext>
            </a:extLst>
          </p:cNvPr>
          <p:cNvPicPr>
            <a:picLocks noChangeAspect="1"/>
          </p:cNvPicPr>
          <p:nvPr/>
        </p:nvPicPr>
        <p:blipFill>
          <a:blip r:embed="rId3"/>
          <a:stretch>
            <a:fillRect/>
          </a:stretch>
        </p:blipFill>
        <p:spPr>
          <a:xfrm>
            <a:off x="6383940" y="1833714"/>
            <a:ext cx="4969859" cy="4617916"/>
          </a:xfrm>
          <a:prstGeom prst="rect">
            <a:avLst/>
          </a:prstGeom>
        </p:spPr>
      </p:pic>
      <p:sp>
        <p:nvSpPr>
          <p:cNvPr id="2" name="タイトル 1"/>
          <p:cNvSpPr>
            <a:spLocks noGrp="1"/>
          </p:cNvSpPr>
          <p:nvPr>
            <p:ph type="title"/>
          </p:nvPr>
        </p:nvSpPr>
        <p:spPr/>
        <p:txBody>
          <a:bodyPr>
            <a:normAutofit/>
          </a:bodyPr>
          <a:lstStyle/>
          <a:p>
            <a:r>
              <a:rPr lang="en-US" altLang="ja-JP" dirty="0"/>
              <a:t>More About </a:t>
            </a:r>
            <a:br>
              <a:rPr lang="en-US" altLang="ja-JP" dirty="0"/>
            </a:br>
            <a:r>
              <a:rPr lang="en-US" altLang="ja-JP" dirty="0"/>
              <a:t>Triggering by the</a:t>
            </a:r>
            <a:r>
              <a:rPr lang="ja-JP" altLang="en-US"/>
              <a:t> </a:t>
            </a:r>
            <a:r>
              <a:rPr lang="en-US" altLang="ja-JP" dirty="0"/>
              <a:t>Input Value</a:t>
            </a:r>
            <a:endParaRPr kumimoji="1" lang="ja-JP" altLang="en-US" dirty="0"/>
          </a:p>
        </p:txBody>
      </p:sp>
      <p:sp>
        <p:nvSpPr>
          <p:cNvPr id="7" name="コンテンツ プレースホルダー 5">
            <a:extLst>
              <a:ext uri="{FF2B5EF4-FFF2-40B4-BE49-F238E27FC236}">
                <a16:creationId xmlns:a16="http://schemas.microsoft.com/office/drawing/2014/main" id="{2013C714-EDDA-8640-A647-59F0E5130BB3}"/>
              </a:ext>
            </a:extLst>
          </p:cNvPr>
          <p:cNvSpPr txBox="1">
            <a:spLocks/>
          </p:cNvSpPr>
          <p:nvPr/>
        </p:nvSpPr>
        <p:spPr>
          <a:xfrm>
            <a:off x="838201" y="2015732"/>
            <a:ext cx="5697209" cy="419559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100000"/>
              </a:lnSpc>
            </a:pPr>
            <a:r>
              <a:rPr lang="en-US" altLang="ja-JP" sz="1600" dirty="0">
                <a:latin typeface="Courier New" panose="02070309020205020404" pitchFamily="49" charset="0"/>
                <a:cs typeface="Courier New" panose="02070309020205020404" pitchFamily="49" charset="0"/>
              </a:rPr>
              <a:t>As the spigot object is still open, first it lets a bang message go through.</a:t>
            </a:r>
          </a:p>
        </p:txBody>
      </p:sp>
      <p:sp>
        <p:nvSpPr>
          <p:cNvPr id="8" name="Oval 31">
            <a:extLst>
              <a:ext uri="{FF2B5EF4-FFF2-40B4-BE49-F238E27FC236}">
                <a16:creationId xmlns:a16="http://schemas.microsoft.com/office/drawing/2014/main" id="{383916D8-BDC2-2C48-AB37-41ADE16F98C0}"/>
              </a:ext>
            </a:extLst>
          </p:cNvPr>
          <p:cNvSpPr/>
          <p:nvPr/>
        </p:nvSpPr>
        <p:spPr>
          <a:xfrm>
            <a:off x="6535409" y="5553280"/>
            <a:ext cx="197447" cy="211966"/>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2">
            <a:extLst>
              <a:ext uri="{FF2B5EF4-FFF2-40B4-BE49-F238E27FC236}">
                <a16:creationId xmlns:a16="http://schemas.microsoft.com/office/drawing/2014/main" id="{E309234E-DF56-9A40-B672-B393A7189FCC}"/>
              </a:ext>
            </a:extLst>
          </p:cNvPr>
          <p:cNvSpPr/>
          <p:nvPr/>
        </p:nvSpPr>
        <p:spPr>
          <a:xfrm>
            <a:off x="6019862" y="5193429"/>
            <a:ext cx="614271" cy="307777"/>
          </a:xfrm>
          <a:prstGeom prst="rect">
            <a:avLst/>
          </a:prstGeom>
        </p:spPr>
        <p:txBody>
          <a:bodyPr wrap="none">
            <a:spAutoFit/>
          </a:bodyPr>
          <a:lstStyle/>
          <a:p>
            <a:r>
              <a:rPr lang="en-US" sz="1400" b="1" dirty="0">
                <a:solidFill>
                  <a:srgbClr val="0070C0"/>
                </a:solidFill>
                <a:latin typeface="Courier New" panose="02070309020205020404" pitchFamily="49" charset="0"/>
                <a:cs typeface="Courier New" panose="02070309020205020404" pitchFamily="49" charset="0"/>
              </a:rPr>
              <a:t>open</a:t>
            </a:r>
          </a:p>
        </p:txBody>
      </p:sp>
      <p:sp>
        <p:nvSpPr>
          <p:cNvPr id="12" name="Rectangle 12">
            <a:extLst>
              <a:ext uri="{FF2B5EF4-FFF2-40B4-BE49-F238E27FC236}">
                <a16:creationId xmlns:a16="http://schemas.microsoft.com/office/drawing/2014/main" id="{A76E6E76-8CDB-4F4D-AA25-EBA6016A3792}"/>
              </a:ext>
            </a:extLst>
          </p:cNvPr>
          <p:cNvSpPr/>
          <p:nvPr/>
        </p:nvSpPr>
        <p:spPr>
          <a:xfrm>
            <a:off x="8633130" y="5223120"/>
            <a:ext cx="721672"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close</a:t>
            </a:r>
          </a:p>
        </p:txBody>
      </p:sp>
      <p:cxnSp>
        <p:nvCxnSpPr>
          <p:cNvPr id="17" name="直線矢印コネクタ 16">
            <a:extLst>
              <a:ext uri="{FF2B5EF4-FFF2-40B4-BE49-F238E27FC236}">
                <a16:creationId xmlns:a16="http://schemas.microsoft.com/office/drawing/2014/main" id="{A007144D-368D-A547-8EB0-409587CF2A89}"/>
              </a:ext>
            </a:extLst>
          </p:cNvPr>
          <p:cNvCxnSpPr>
            <a:cxnSpLocks/>
          </p:cNvCxnSpPr>
          <p:nvPr/>
        </p:nvCxnSpPr>
        <p:spPr>
          <a:xfrm flipV="1">
            <a:off x="6719269" y="4835951"/>
            <a:ext cx="278942" cy="427916"/>
          </a:xfrm>
          <a:prstGeom prst="straightConnector1">
            <a:avLst/>
          </a:prstGeom>
          <a:ln w="25400">
            <a:solidFill>
              <a:srgbClr val="FF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12">
            <a:extLst>
              <a:ext uri="{FF2B5EF4-FFF2-40B4-BE49-F238E27FC236}">
                <a16:creationId xmlns:a16="http://schemas.microsoft.com/office/drawing/2014/main" id="{2127FA1D-BCE3-3E47-AC5F-C0CBC32CCBCB}"/>
              </a:ext>
            </a:extLst>
          </p:cNvPr>
          <p:cNvSpPr/>
          <p:nvPr/>
        </p:nvSpPr>
        <p:spPr>
          <a:xfrm>
            <a:off x="6244469" y="4868385"/>
            <a:ext cx="614271"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bang</a:t>
            </a:r>
          </a:p>
        </p:txBody>
      </p:sp>
    </p:spTree>
    <p:extLst>
      <p:ext uri="{BB962C8B-B14F-4D97-AF65-F5344CB8AC3E}">
        <p14:creationId xmlns:p14="http://schemas.microsoft.com/office/powerpoint/2010/main" val="39387265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descr="テキスト, 地図 が含まれている画像&#10;&#10;自動的に生成された説明">
            <a:extLst>
              <a:ext uri="{FF2B5EF4-FFF2-40B4-BE49-F238E27FC236}">
                <a16:creationId xmlns:a16="http://schemas.microsoft.com/office/drawing/2014/main" id="{90081FD7-EE93-D14D-822B-FCDD7281913E}"/>
              </a:ext>
            </a:extLst>
          </p:cNvPr>
          <p:cNvPicPr>
            <a:picLocks noChangeAspect="1"/>
          </p:cNvPicPr>
          <p:nvPr/>
        </p:nvPicPr>
        <p:blipFill>
          <a:blip r:embed="rId3"/>
          <a:stretch>
            <a:fillRect/>
          </a:stretch>
        </p:blipFill>
        <p:spPr>
          <a:xfrm>
            <a:off x="6383940" y="1833714"/>
            <a:ext cx="4969859" cy="4617916"/>
          </a:xfrm>
          <a:prstGeom prst="rect">
            <a:avLst/>
          </a:prstGeom>
        </p:spPr>
      </p:pic>
      <p:sp>
        <p:nvSpPr>
          <p:cNvPr id="2" name="タイトル 1"/>
          <p:cNvSpPr>
            <a:spLocks noGrp="1"/>
          </p:cNvSpPr>
          <p:nvPr>
            <p:ph type="title"/>
          </p:nvPr>
        </p:nvSpPr>
        <p:spPr/>
        <p:txBody>
          <a:bodyPr>
            <a:normAutofit/>
          </a:bodyPr>
          <a:lstStyle/>
          <a:p>
            <a:r>
              <a:rPr lang="en-US" altLang="ja-JP" dirty="0"/>
              <a:t>More About </a:t>
            </a:r>
            <a:br>
              <a:rPr lang="en-US" altLang="ja-JP" dirty="0"/>
            </a:br>
            <a:r>
              <a:rPr lang="en-US" altLang="ja-JP" dirty="0"/>
              <a:t>Triggering by the</a:t>
            </a:r>
            <a:r>
              <a:rPr lang="ja-JP" altLang="en-US"/>
              <a:t> </a:t>
            </a:r>
            <a:r>
              <a:rPr lang="en-US" altLang="ja-JP" dirty="0"/>
              <a:t>Input Value</a:t>
            </a:r>
            <a:endParaRPr kumimoji="1" lang="ja-JP" altLang="en-US" dirty="0"/>
          </a:p>
        </p:txBody>
      </p:sp>
      <p:sp>
        <p:nvSpPr>
          <p:cNvPr id="7" name="コンテンツ プレースホルダー 5">
            <a:extLst>
              <a:ext uri="{FF2B5EF4-FFF2-40B4-BE49-F238E27FC236}">
                <a16:creationId xmlns:a16="http://schemas.microsoft.com/office/drawing/2014/main" id="{2013C714-EDDA-8640-A647-59F0E5130BB3}"/>
              </a:ext>
            </a:extLst>
          </p:cNvPr>
          <p:cNvSpPr txBox="1">
            <a:spLocks/>
          </p:cNvSpPr>
          <p:nvPr/>
        </p:nvSpPr>
        <p:spPr>
          <a:xfrm>
            <a:off x="838201" y="2015732"/>
            <a:ext cx="5697209" cy="419559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100000"/>
              </a:lnSpc>
            </a:pPr>
            <a:r>
              <a:rPr lang="en-US" altLang="ja-JP" sz="1600" dirty="0">
                <a:latin typeface="Courier New" panose="02070309020205020404" pitchFamily="49" charset="0"/>
                <a:cs typeface="Courier New" panose="02070309020205020404" pitchFamily="49" charset="0"/>
              </a:rPr>
              <a:t>The int ‘0’ closes the spigot for the high-threshold object.</a:t>
            </a:r>
          </a:p>
          <a:p>
            <a:pPr>
              <a:lnSpc>
                <a:spcPct val="100000"/>
              </a:lnSpc>
            </a:pPr>
            <a:r>
              <a:rPr lang="en-US" altLang="ja-JP" sz="1600" dirty="0">
                <a:latin typeface="Courier New" panose="02070309020205020404" pitchFamily="49" charset="0"/>
                <a:cs typeface="Courier New" panose="02070309020205020404" pitchFamily="49" charset="0"/>
              </a:rPr>
              <a:t>So from now on, even if the high threshold is crossed, the ‘bang’ message output from the </a:t>
            </a:r>
            <a:r>
              <a:rPr lang="en-US" altLang="ja-JP" sz="1600" dirty="0" err="1">
                <a:latin typeface="Courier New" panose="02070309020205020404" pitchFamily="49" charset="0"/>
                <a:cs typeface="Courier New" panose="02070309020205020404" pitchFamily="49" charset="0"/>
              </a:rPr>
              <a:t>high_threshold</a:t>
            </a:r>
            <a:r>
              <a:rPr lang="en-US" altLang="ja-JP" sz="1600" dirty="0">
                <a:latin typeface="Courier New" panose="02070309020205020404" pitchFamily="49" charset="0"/>
                <a:cs typeface="Courier New" panose="02070309020205020404" pitchFamily="49" charset="0"/>
              </a:rPr>
              <a:t> object is blocked by the spigot object.</a:t>
            </a:r>
          </a:p>
          <a:p>
            <a:pPr>
              <a:lnSpc>
                <a:spcPct val="100000"/>
              </a:lnSpc>
            </a:pPr>
            <a:endParaRPr lang="en-US" altLang="ja-JP" sz="1600" dirty="0">
              <a:latin typeface="Courier New" panose="02070309020205020404" pitchFamily="49" charset="0"/>
              <a:cs typeface="Courier New" panose="02070309020205020404" pitchFamily="49" charset="0"/>
            </a:endParaRPr>
          </a:p>
          <a:p>
            <a:pPr>
              <a:lnSpc>
                <a:spcPct val="100000"/>
              </a:lnSpc>
            </a:pPr>
            <a:r>
              <a:rPr lang="en-US" altLang="ja-JP" sz="1600" dirty="0">
                <a:latin typeface="Courier New" panose="02070309020205020404" pitchFamily="49" charset="0"/>
                <a:cs typeface="Courier New" panose="02070309020205020404" pitchFamily="49" charset="0"/>
              </a:rPr>
              <a:t>In other words, no high-threshold</a:t>
            </a:r>
            <a:r>
              <a:rPr lang="ja-JP" altLang="en-US" sz="1600">
                <a:latin typeface="Courier New" panose="02070309020205020404" pitchFamily="49" charset="0"/>
                <a:cs typeface="Courier New" panose="02070309020205020404" pitchFamily="49" charset="0"/>
              </a:rPr>
              <a:t> </a:t>
            </a:r>
            <a:r>
              <a:rPr lang="en-US" altLang="ja-JP" sz="1600" dirty="0">
                <a:latin typeface="Courier New" panose="02070309020205020404" pitchFamily="49" charset="0"/>
                <a:cs typeface="Courier New" panose="02070309020205020404" pitchFamily="49" charset="0"/>
              </a:rPr>
              <a:t>crossing event is invoked (=as the spigot block it). </a:t>
            </a:r>
          </a:p>
          <a:p>
            <a:pPr marL="0" indent="0">
              <a:lnSpc>
                <a:spcPct val="100000"/>
              </a:lnSpc>
              <a:buNone/>
            </a:pPr>
            <a:endParaRPr lang="en-US" altLang="ja-JP" sz="1600" dirty="0">
              <a:latin typeface="Courier New" panose="02070309020205020404" pitchFamily="49" charset="0"/>
              <a:cs typeface="Courier New" panose="02070309020205020404" pitchFamily="49" charset="0"/>
            </a:endParaRPr>
          </a:p>
        </p:txBody>
      </p:sp>
      <p:sp>
        <p:nvSpPr>
          <p:cNvPr id="13" name="Rectangle 12">
            <a:extLst>
              <a:ext uri="{FF2B5EF4-FFF2-40B4-BE49-F238E27FC236}">
                <a16:creationId xmlns:a16="http://schemas.microsoft.com/office/drawing/2014/main" id="{8E723189-8E2C-5D42-A9A7-1CD42D89E02C}"/>
              </a:ext>
            </a:extLst>
          </p:cNvPr>
          <p:cNvSpPr/>
          <p:nvPr/>
        </p:nvSpPr>
        <p:spPr>
          <a:xfrm>
            <a:off x="8633130" y="5223120"/>
            <a:ext cx="721672"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close</a:t>
            </a:r>
          </a:p>
        </p:txBody>
      </p:sp>
      <p:sp>
        <p:nvSpPr>
          <p:cNvPr id="14" name="Rectangle 12">
            <a:extLst>
              <a:ext uri="{FF2B5EF4-FFF2-40B4-BE49-F238E27FC236}">
                <a16:creationId xmlns:a16="http://schemas.microsoft.com/office/drawing/2014/main" id="{48CA03DA-B1CF-5943-B46C-72CC58C4D2D7}"/>
              </a:ext>
            </a:extLst>
          </p:cNvPr>
          <p:cNvSpPr/>
          <p:nvPr/>
        </p:nvSpPr>
        <p:spPr>
          <a:xfrm>
            <a:off x="5788355" y="5223120"/>
            <a:ext cx="721672"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close</a:t>
            </a:r>
          </a:p>
        </p:txBody>
      </p:sp>
      <p:cxnSp>
        <p:nvCxnSpPr>
          <p:cNvPr id="9" name="直線矢印コネクタ 8">
            <a:extLst>
              <a:ext uri="{FF2B5EF4-FFF2-40B4-BE49-F238E27FC236}">
                <a16:creationId xmlns:a16="http://schemas.microsoft.com/office/drawing/2014/main" id="{B725D2C2-B2D8-E348-ACB7-F466FD24C5F7}"/>
              </a:ext>
            </a:extLst>
          </p:cNvPr>
          <p:cNvCxnSpPr>
            <a:cxnSpLocks/>
          </p:cNvCxnSpPr>
          <p:nvPr/>
        </p:nvCxnSpPr>
        <p:spPr>
          <a:xfrm>
            <a:off x="7400041" y="5118755"/>
            <a:ext cx="249776" cy="292979"/>
          </a:xfrm>
          <a:prstGeom prst="straightConnector1">
            <a:avLst/>
          </a:prstGeom>
          <a:ln w="25400">
            <a:solidFill>
              <a:srgbClr val="FF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2">
            <a:extLst>
              <a:ext uri="{FF2B5EF4-FFF2-40B4-BE49-F238E27FC236}">
                <a16:creationId xmlns:a16="http://schemas.microsoft.com/office/drawing/2014/main" id="{8AAF3129-6E32-9944-8CFE-C4862B85D3A8}"/>
              </a:ext>
            </a:extLst>
          </p:cNvPr>
          <p:cNvSpPr/>
          <p:nvPr/>
        </p:nvSpPr>
        <p:spPr>
          <a:xfrm>
            <a:off x="7503783" y="5032290"/>
            <a:ext cx="292068"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0</a:t>
            </a:r>
          </a:p>
        </p:txBody>
      </p:sp>
    </p:spTree>
    <p:extLst>
      <p:ext uri="{BB962C8B-B14F-4D97-AF65-F5344CB8AC3E}">
        <p14:creationId xmlns:p14="http://schemas.microsoft.com/office/powerpoint/2010/main" val="18116282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More About </a:t>
            </a:r>
            <a:br>
              <a:rPr lang="en-US" altLang="ja-JP" dirty="0"/>
            </a:br>
            <a:r>
              <a:rPr lang="en-US" altLang="ja-JP" dirty="0"/>
              <a:t>Triggering by the</a:t>
            </a:r>
            <a:r>
              <a:rPr lang="ja-JP" altLang="en-US"/>
              <a:t> </a:t>
            </a:r>
            <a:r>
              <a:rPr lang="en-US" altLang="ja-JP" dirty="0"/>
              <a:t>Input Value</a:t>
            </a:r>
            <a:endParaRPr kumimoji="1" lang="ja-JP" altLang="en-US" dirty="0"/>
          </a:p>
        </p:txBody>
      </p:sp>
      <p:sp>
        <p:nvSpPr>
          <p:cNvPr id="7" name="コンテンツ プレースホルダー 5">
            <a:extLst>
              <a:ext uri="{FF2B5EF4-FFF2-40B4-BE49-F238E27FC236}">
                <a16:creationId xmlns:a16="http://schemas.microsoft.com/office/drawing/2014/main" id="{2013C714-EDDA-8640-A647-59F0E5130BB3}"/>
              </a:ext>
            </a:extLst>
          </p:cNvPr>
          <p:cNvSpPr txBox="1">
            <a:spLocks/>
          </p:cNvSpPr>
          <p:nvPr/>
        </p:nvSpPr>
        <p:spPr>
          <a:xfrm>
            <a:off x="838201" y="2015732"/>
            <a:ext cx="5697209" cy="419559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100000"/>
              </a:lnSpc>
            </a:pPr>
            <a:r>
              <a:rPr lang="en-US" altLang="ja-JP" sz="1600" dirty="0">
                <a:latin typeface="Courier New" panose="02070309020205020404" pitchFamily="49" charset="0"/>
                <a:cs typeface="Courier New" panose="02070309020205020404" pitchFamily="49" charset="0"/>
              </a:rPr>
              <a:t>Similarly, the int ‘1’ opens the spigot for the low-threshold object.</a:t>
            </a:r>
          </a:p>
          <a:p>
            <a:pPr>
              <a:lnSpc>
                <a:spcPct val="100000"/>
              </a:lnSpc>
            </a:pPr>
            <a:r>
              <a:rPr lang="en-US" altLang="ja-JP" sz="1600" dirty="0">
                <a:latin typeface="Courier New" panose="02070309020205020404" pitchFamily="49" charset="0"/>
                <a:cs typeface="Courier New" panose="02070309020205020404" pitchFamily="49" charset="0"/>
              </a:rPr>
              <a:t>So from now on, if the low threshold is crossed, the ‘bang’ message will be output from the </a:t>
            </a:r>
            <a:r>
              <a:rPr lang="en-US" altLang="ja-JP" sz="1600" dirty="0" err="1">
                <a:latin typeface="Courier New" panose="02070309020205020404" pitchFamily="49" charset="0"/>
                <a:cs typeface="Courier New" panose="02070309020205020404" pitchFamily="49" charset="0"/>
              </a:rPr>
              <a:t>low_threshold</a:t>
            </a:r>
            <a:r>
              <a:rPr lang="en-US" altLang="ja-JP" sz="1600" dirty="0">
                <a:latin typeface="Courier New" panose="02070309020205020404" pitchFamily="49" charset="0"/>
                <a:cs typeface="Courier New" panose="02070309020205020404" pitchFamily="49" charset="0"/>
              </a:rPr>
              <a:t> object and the spigot will pass through the bang message.</a:t>
            </a:r>
          </a:p>
          <a:p>
            <a:pPr>
              <a:lnSpc>
                <a:spcPct val="100000"/>
              </a:lnSpc>
            </a:pPr>
            <a:endParaRPr lang="en-US" altLang="ja-JP" sz="1600" dirty="0">
              <a:latin typeface="Courier New" panose="02070309020205020404" pitchFamily="49" charset="0"/>
              <a:cs typeface="Courier New" panose="02070309020205020404" pitchFamily="49" charset="0"/>
            </a:endParaRPr>
          </a:p>
          <a:p>
            <a:pPr>
              <a:lnSpc>
                <a:spcPct val="100000"/>
              </a:lnSpc>
            </a:pPr>
            <a:r>
              <a:rPr lang="en-US" altLang="ja-JP" sz="1600" dirty="0">
                <a:latin typeface="Courier New" panose="02070309020205020404" pitchFamily="49" charset="0"/>
                <a:cs typeface="Courier New" panose="02070309020205020404" pitchFamily="49" charset="0"/>
              </a:rPr>
              <a:t>Now, the program only detects a low-threshold crossing and neglects a high-threshold crossing.</a:t>
            </a:r>
          </a:p>
          <a:p>
            <a:pPr marL="0" indent="0">
              <a:lnSpc>
                <a:spcPct val="100000"/>
              </a:lnSpc>
              <a:buNone/>
            </a:pPr>
            <a:endParaRPr lang="en-US" altLang="ja-JP" sz="1600" dirty="0">
              <a:latin typeface="Courier New" panose="02070309020205020404" pitchFamily="49" charset="0"/>
              <a:cs typeface="Courier New" panose="02070309020205020404" pitchFamily="49" charset="0"/>
            </a:endParaRPr>
          </a:p>
        </p:txBody>
      </p:sp>
      <p:pic>
        <p:nvPicPr>
          <p:cNvPr id="12" name="図 11" descr="テキスト, 地図 が含まれている画像&#10;&#10;自動的に生成された説明">
            <a:extLst>
              <a:ext uri="{FF2B5EF4-FFF2-40B4-BE49-F238E27FC236}">
                <a16:creationId xmlns:a16="http://schemas.microsoft.com/office/drawing/2014/main" id="{9F8D659C-C9A9-C14D-851F-B855B2D8C7B3}"/>
              </a:ext>
            </a:extLst>
          </p:cNvPr>
          <p:cNvPicPr>
            <a:picLocks noChangeAspect="1"/>
          </p:cNvPicPr>
          <p:nvPr/>
        </p:nvPicPr>
        <p:blipFill>
          <a:blip r:embed="rId3"/>
          <a:stretch>
            <a:fillRect/>
          </a:stretch>
        </p:blipFill>
        <p:spPr>
          <a:xfrm>
            <a:off x="6383940" y="1833714"/>
            <a:ext cx="4969859" cy="4617916"/>
          </a:xfrm>
          <a:prstGeom prst="rect">
            <a:avLst/>
          </a:prstGeom>
        </p:spPr>
      </p:pic>
      <p:sp>
        <p:nvSpPr>
          <p:cNvPr id="13" name="Oval 31">
            <a:extLst>
              <a:ext uri="{FF2B5EF4-FFF2-40B4-BE49-F238E27FC236}">
                <a16:creationId xmlns:a16="http://schemas.microsoft.com/office/drawing/2014/main" id="{2B02536B-CA8A-FE40-9C10-A6DFEAA9DEBA}"/>
              </a:ext>
            </a:extLst>
          </p:cNvPr>
          <p:cNvSpPr/>
          <p:nvPr/>
        </p:nvSpPr>
        <p:spPr>
          <a:xfrm>
            <a:off x="10342383" y="5377008"/>
            <a:ext cx="197447" cy="211966"/>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2">
            <a:extLst>
              <a:ext uri="{FF2B5EF4-FFF2-40B4-BE49-F238E27FC236}">
                <a16:creationId xmlns:a16="http://schemas.microsoft.com/office/drawing/2014/main" id="{8D0DB3F5-5544-EA4A-BE60-4A0F29E21CAE}"/>
              </a:ext>
            </a:extLst>
          </p:cNvPr>
          <p:cNvSpPr/>
          <p:nvPr/>
        </p:nvSpPr>
        <p:spPr>
          <a:xfrm>
            <a:off x="5788355" y="5223120"/>
            <a:ext cx="721672"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close</a:t>
            </a:r>
          </a:p>
        </p:txBody>
      </p:sp>
      <p:sp>
        <p:nvSpPr>
          <p:cNvPr id="16" name="Rectangle 12">
            <a:extLst>
              <a:ext uri="{FF2B5EF4-FFF2-40B4-BE49-F238E27FC236}">
                <a16:creationId xmlns:a16="http://schemas.microsoft.com/office/drawing/2014/main" id="{4592B50B-ED25-EA45-AA91-E0BE368F7717}"/>
              </a:ext>
            </a:extLst>
          </p:cNvPr>
          <p:cNvSpPr/>
          <p:nvPr/>
        </p:nvSpPr>
        <p:spPr>
          <a:xfrm>
            <a:off x="8868869" y="5223120"/>
            <a:ext cx="614271" cy="307777"/>
          </a:xfrm>
          <a:prstGeom prst="rect">
            <a:avLst/>
          </a:prstGeom>
        </p:spPr>
        <p:txBody>
          <a:bodyPr wrap="none">
            <a:spAutoFit/>
          </a:bodyPr>
          <a:lstStyle/>
          <a:p>
            <a:r>
              <a:rPr lang="en-US" sz="1400" b="1" dirty="0">
                <a:solidFill>
                  <a:srgbClr val="0070C0"/>
                </a:solidFill>
                <a:latin typeface="Courier New" panose="02070309020205020404" pitchFamily="49" charset="0"/>
                <a:cs typeface="Courier New" panose="02070309020205020404" pitchFamily="49" charset="0"/>
              </a:rPr>
              <a:t>open</a:t>
            </a:r>
          </a:p>
        </p:txBody>
      </p:sp>
      <p:cxnSp>
        <p:nvCxnSpPr>
          <p:cNvPr id="8" name="直線矢印コネクタ 7">
            <a:extLst>
              <a:ext uri="{FF2B5EF4-FFF2-40B4-BE49-F238E27FC236}">
                <a16:creationId xmlns:a16="http://schemas.microsoft.com/office/drawing/2014/main" id="{10FB39BB-E4DD-7848-B86D-263FD9EEDFDD}"/>
              </a:ext>
            </a:extLst>
          </p:cNvPr>
          <p:cNvCxnSpPr>
            <a:cxnSpLocks/>
          </p:cNvCxnSpPr>
          <p:nvPr/>
        </p:nvCxnSpPr>
        <p:spPr>
          <a:xfrm flipV="1">
            <a:off x="7739406" y="5377008"/>
            <a:ext cx="2602977" cy="731562"/>
          </a:xfrm>
          <a:prstGeom prst="straightConnector1">
            <a:avLst/>
          </a:prstGeom>
          <a:ln w="25400">
            <a:solidFill>
              <a:srgbClr val="FF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2">
            <a:extLst>
              <a:ext uri="{FF2B5EF4-FFF2-40B4-BE49-F238E27FC236}">
                <a16:creationId xmlns:a16="http://schemas.microsoft.com/office/drawing/2014/main" id="{F3B88CBC-8DDC-0848-B594-45323A54F0D8}"/>
              </a:ext>
            </a:extLst>
          </p:cNvPr>
          <p:cNvSpPr/>
          <p:nvPr/>
        </p:nvSpPr>
        <p:spPr>
          <a:xfrm>
            <a:off x="8525355" y="5588900"/>
            <a:ext cx="292068"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1</a:t>
            </a:r>
          </a:p>
        </p:txBody>
      </p:sp>
      <p:cxnSp>
        <p:nvCxnSpPr>
          <p:cNvPr id="17" name="直線矢印コネクタ 16">
            <a:extLst>
              <a:ext uri="{FF2B5EF4-FFF2-40B4-BE49-F238E27FC236}">
                <a16:creationId xmlns:a16="http://schemas.microsoft.com/office/drawing/2014/main" id="{36125D67-BD11-BF45-BE1C-C0D49AFEDE32}"/>
              </a:ext>
            </a:extLst>
          </p:cNvPr>
          <p:cNvCxnSpPr>
            <a:cxnSpLocks/>
          </p:cNvCxnSpPr>
          <p:nvPr/>
        </p:nvCxnSpPr>
        <p:spPr>
          <a:xfrm>
            <a:off x="6783626" y="5851063"/>
            <a:ext cx="473722" cy="267136"/>
          </a:xfrm>
          <a:prstGeom prst="straightConnector1">
            <a:avLst/>
          </a:prstGeom>
          <a:ln w="25400">
            <a:solidFill>
              <a:srgbClr val="FF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2">
            <a:extLst>
              <a:ext uri="{FF2B5EF4-FFF2-40B4-BE49-F238E27FC236}">
                <a16:creationId xmlns:a16="http://schemas.microsoft.com/office/drawing/2014/main" id="{9091C0D1-D667-2D49-BCAB-8DEA69C52D61}"/>
              </a:ext>
            </a:extLst>
          </p:cNvPr>
          <p:cNvSpPr/>
          <p:nvPr/>
        </p:nvSpPr>
        <p:spPr>
          <a:xfrm>
            <a:off x="6235462" y="5830742"/>
            <a:ext cx="614271" cy="307777"/>
          </a:xfrm>
          <a:prstGeom prst="rect">
            <a:avLst/>
          </a:prstGeom>
        </p:spPr>
        <p:txBody>
          <a:bodyPr wrap="square">
            <a:spAutoFit/>
          </a:bodyPr>
          <a:lstStyle/>
          <a:p>
            <a:r>
              <a:rPr lang="en-US" sz="1400" b="1" dirty="0">
                <a:solidFill>
                  <a:srgbClr val="FF0000"/>
                </a:solidFill>
                <a:latin typeface="Courier New" panose="02070309020205020404" pitchFamily="49" charset="0"/>
                <a:cs typeface="Courier New" panose="02070309020205020404" pitchFamily="49" charset="0"/>
              </a:rPr>
              <a:t>bang</a:t>
            </a:r>
          </a:p>
        </p:txBody>
      </p:sp>
    </p:spTree>
    <p:extLst>
      <p:ext uri="{BB962C8B-B14F-4D97-AF65-F5344CB8AC3E}">
        <p14:creationId xmlns:p14="http://schemas.microsoft.com/office/powerpoint/2010/main" val="30266380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More About </a:t>
            </a:r>
            <a:br>
              <a:rPr lang="en-US" altLang="ja-JP" dirty="0"/>
            </a:br>
            <a:r>
              <a:rPr lang="en-US" altLang="ja-JP" dirty="0"/>
              <a:t>Triggering by the</a:t>
            </a:r>
            <a:r>
              <a:rPr lang="ja-JP" altLang="en-US"/>
              <a:t> </a:t>
            </a:r>
            <a:r>
              <a:rPr lang="en-US" altLang="ja-JP" dirty="0"/>
              <a:t>Input Value</a:t>
            </a:r>
            <a:endParaRPr kumimoji="1" lang="ja-JP" altLang="en-US" dirty="0"/>
          </a:p>
        </p:txBody>
      </p:sp>
      <p:sp>
        <p:nvSpPr>
          <p:cNvPr id="7" name="コンテンツ プレースホルダー 5">
            <a:extLst>
              <a:ext uri="{FF2B5EF4-FFF2-40B4-BE49-F238E27FC236}">
                <a16:creationId xmlns:a16="http://schemas.microsoft.com/office/drawing/2014/main" id="{2013C714-EDDA-8640-A647-59F0E5130BB3}"/>
              </a:ext>
            </a:extLst>
          </p:cNvPr>
          <p:cNvSpPr txBox="1">
            <a:spLocks/>
          </p:cNvSpPr>
          <p:nvPr/>
        </p:nvSpPr>
        <p:spPr>
          <a:xfrm>
            <a:off x="838201" y="2015732"/>
            <a:ext cx="5610725" cy="419559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100000"/>
              </a:lnSpc>
            </a:pPr>
            <a:r>
              <a:rPr lang="en-US" altLang="ja-JP" sz="1600" dirty="0">
                <a:latin typeface="Courier New" panose="02070309020205020404" pitchFamily="49" charset="0"/>
                <a:cs typeface="Courier New" panose="02070309020205020404" pitchFamily="49" charset="0"/>
              </a:rPr>
              <a:t>When the low-threshold crossing occurs, the spigot for the low-threshold object will receive a bang message.</a:t>
            </a:r>
          </a:p>
          <a:p>
            <a:pPr>
              <a:lnSpc>
                <a:spcPct val="100000"/>
              </a:lnSpc>
            </a:pPr>
            <a:endParaRPr lang="en-US" altLang="ja-JP" sz="1600" dirty="0">
              <a:latin typeface="Courier New" panose="02070309020205020404" pitchFamily="49" charset="0"/>
              <a:cs typeface="Courier New" panose="02070309020205020404" pitchFamily="49" charset="0"/>
            </a:endParaRPr>
          </a:p>
          <a:p>
            <a:pPr marL="0" indent="0">
              <a:lnSpc>
                <a:spcPct val="100000"/>
              </a:lnSpc>
              <a:buNone/>
            </a:pPr>
            <a:endParaRPr lang="en-US" altLang="ja-JP" sz="1600" dirty="0">
              <a:latin typeface="Courier New" panose="02070309020205020404" pitchFamily="49" charset="0"/>
              <a:cs typeface="Courier New" panose="02070309020205020404" pitchFamily="49" charset="0"/>
            </a:endParaRPr>
          </a:p>
        </p:txBody>
      </p:sp>
      <p:pic>
        <p:nvPicPr>
          <p:cNvPr id="12" name="図 11" descr="テキスト, 地図 が含まれている画像&#10;&#10;自動的に生成された説明">
            <a:extLst>
              <a:ext uri="{FF2B5EF4-FFF2-40B4-BE49-F238E27FC236}">
                <a16:creationId xmlns:a16="http://schemas.microsoft.com/office/drawing/2014/main" id="{0800EB85-982E-5447-881C-DDE5D99756E5}"/>
              </a:ext>
            </a:extLst>
          </p:cNvPr>
          <p:cNvPicPr>
            <a:picLocks noChangeAspect="1"/>
          </p:cNvPicPr>
          <p:nvPr/>
        </p:nvPicPr>
        <p:blipFill>
          <a:blip r:embed="rId3"/>
          <a:stretch>
            <a:fillRect/>
          </a:stretch>
        </p:blipFill>
        <p:spPr>
          <a:xfrm>
            <a:off x="6383940" y="1833714"/>
            <a:ext cx="4969859" cy="4617916"/>
          </a:xfrm>
          <a:prstGeom prst="rect">
            <a:avLst/>
          </a:prstGeom>
        </p:spPr>
      </p:pic>
      <p:sp>
        <p:nvSpPr>
          <p:cNvPr id="13" name="Oval 31">
            <a:extLst>
              <a:ext uri="{FF2B5EF4-FFF2-40B4-BE49-F238E27FC236}">
                <a16:creationId xmlns:a16="http://schemas.microsoft.com/office/drawing/2014/main" id="{E9298899-0844-544B-A8D4-484DBCCE20E8}"/>
              </a:ext>
            </a:extLst>
          </p:cNvPr>
          <p:cNvSpPr/>
          <p:nvPr/>
        </p:nvSpPr>
        <p:spPr>
          <a:xfrm>
            <a:off x="9358049" y="5318931"/>
            <a:ext cx="197447" cy="211966"/>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2">
            <a:extLst>
              <a:ext uri="{FF2B5EF4-FFF2-40B4-BE49-F238E27FC236}">
                <a16:creationId xmlns:a16="http://schemas.microsoft.com/office/drawing/2014/main" id="{7FC9D522-AF30-4744-9A22-2B9B69A698C7}"/>
              </a:ext>
            </a:extLst>
          </p:cNvPr>
          <p:cNvSpPr/>
          <p:nvPr/>
        </p:nvSpPr>
        <p:spPr>
          <a:xfrm>
            <a:off x="5788355" y="5223120"/>
            <a:ext cx="721672"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close</a:t>
            </a:r>
          </a:p>
        </p:txBody>
      </p:sp>
      <p:sp>
        <p:nvSpPr>
          <p:cNvPr id="15" name="Rectangle 12">
            <a:extLst>
              <a:ext uri="{FF2B5EF4-FFF2-40B4-BE49-F238E27FC236}">
                <a16:creationId xmlns:a16="http://schemas.microsoft.com/office/drawing/2014/main" id="{2409C014-9829-1542-93C8-A0702C9D480E}"/>
              </a:ext>
            </a:extLst>
          </p:cNvPr>
          <p:cNvSpPr/>
          <p:nvPr/>
        </p:nvSpPr>
        <p:spPr>
          <a:xfrm>
            <a:off x="8868869" y="5223120"/>
            <a:ext cx="614271" cy="307777"/>
          </a:xfrm>
          <a:prstGeom prst="rect">
            <a:avLst/>
          </a:prstGeom>
        </p:spPr>
        <p:txBody>
          <a:bodyPr wrap="none">
            <a:spAutoFit/>
          </a:bodyPr>
          <a:lstStyle/>
          <a:p>
            <a:r>
              <a:rPr lang="en-US" sz="1400" b="1" dirty="0">
                <a:solidFill>
                  <a:srgbClr val="0070C0"/>
                </a:solidFill>
                <a:latin typeface="Courier New" panose="02070309020205020404" pitchFamily="49" charset="0"/>
                <a:cs typeface="Courier New" panose="02070309020205020404" pitchFamily="49" charset="0"/>
              </a:rPr>
              <a:t>open</a:t>
            </a:r>
          </a:p>
        </p:txBody>
      </p:sp>
      <p:cxnSp>
        <p:nvCxnSpPr>
          <p:cNvPr id="8" name="直線矢印コネクタ 7">
            <a:extLst>
              <a:ext uri="{FF2B5EF4-FFF2-40B4-BE49-F238E27FC236}">
                <a16:creationId xmlns:a16="http://schemas.microsoft.com/office/drawing/2014/main" id="{682496C7-B55A-7C42-9308-B88DF56BBBD4}"/>
              </a:ext>
            </a:extLst>
          </p:cNvPr>
          <p:cNvCxnSpPr>
            <a:cxnSpLocks/>
          </p:cNvCxnSpPr>
          <p:nvPr/>
        </p:nvCxnSpPr>
        <p:spPr>
          <a:xfrm>
            <a:off x="9363045" y="4728938"/>
            <a:ext cx="1" cy="656345"/>
          </a:xfrm>
          <a:prstGeom prst="straightConnector1">
            <a:avLst/>
          </a:prstGeom>
          <a:ln w="25400">
            <a:solidFill>
              <a:srgbClr val="FF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12">
            <a:extLst>
              <a:ext uri="{FF2B5EF4-FFF2-40B4-BE49-F238E27FC236}">
                <a16:creationId xmlns:a16="http://schemas.microsoft.com/office/drawing/2014/main" id="{C4B10A71-ED84-8545-BDB7-008B844DCF14}"/>
              </a:ext>
            </a:extLst>
          </p:cNvPr>
          <p:cNvSpPr/>
          <p:nvPr/>
        </p:nvSpPr>
        <p:spPr>
          <a:xfrm>
            <a:off x="8754911" y="4868128"/>
            <a:ext cx="614271"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bang</a:t>
            </a:r>
          </a:p>
        </p:txBody>
      </p:sp>
    </p:spTree>
    <p:extLst>
      <p:ext uri="{BB962C8B-B14F-4D97-AF65-F5344CB8AC3E}">
        <p14:creationId xmlns:p14="http://schemas.microsoft.com/office/powerpoint/2010/main" val="994959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More About </a:t>
            </a:r>
            <a:br>
              <a:rPr lang="en-US" altLang="ja-JP" dirty="0"/>
            </a:br>
            <a:r>
              <a:rPr lang="en-US" altLang="ja-JP" dirty="0"/>
              <a:t>Triggering by the</a:t>
            </a:r>
            <a:r>
              <a:rPr lang="ja-JP" altLang="en-US"/>
              <a:t> </a:t>
            </a:r>
            <a:r>
              <a:rPr lang="en-US" altLang="ja-JP" dirty="0"/>
              <a:t>Input Value</a:t>
            </a:r>
            <a:endParaRPr kumimoji="1" lang="ja-JP" altLang="en-US" dirty="0"/>
          </a:p>
        </p:txBody>
      </p:sp>
      <p:sp>
        <p:nvSpPr>
          <p:cNvPr id="7" name="コンテンツ プレースホルダー 5">
            <a:extLst>
              <a:ext uri="{FF2B5EF4-FFF2-40B4-BE49-F238E27FC236}">
                <a16:creationId xmlns:a16="http://schemas.microsoft.com/office/drawing/2014/main" id="{2013C714-EDDA-8640-A647-59F0E5130BB3}"/>
              </a:ext>
            </a:extLst>
          </p:cNvPr>
          <p:cNvSpPr txBox="1">
            <a:spLocks/>
          </p:cNvSpPr>
          <p:nvPr/>
        </p:nvSpPr>
        <p:spPr>
          <a:xfrm>
            <a:off x="838201" y="2015732"/>
            <a:ext cx="5610725" cy="419559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100000"/>
              </a:lnSpc>
            </a:pPr>
            <a:r>
              <a:rPr lang="en-US" altLang="ja-JP" sz="1600" dirty="0">
                <a:latin typeface="Courier New" panose="02070309020205020404" pitchFamily="49" charset="0"/>
                <a:cs typeface="Courier New" panose="02070309020205020404" pitchFamily="49" charset="0"/>
              </a:rPr>
              <a:t>The spigot object is open, so it passes through the bang message.</a:t>
            </a:r>
          </a:p>
          <a:p>
            <a:pPr marL="0" indent="0">
              <a:lnSpc>
                <a:spcPct val="100000"/>
              </a:lnSpc>
              <a:buNone/>
            </a:pPr>
            <a:endParaRPr lang="en-US" altLang="ja-JP" sz="1600" dirty="0">
              <a:latin typeface="Courier New" panose="02070309020205020404" pitchFamily="49" charset="0"/>
              <a:cs typeface="Courier New" panose="02070309020205020404" pitchFamily="49" charset="0"/>
            </a:endParaRPr>
          </a:p>
        </p:txBody>
      </p:sp>
      <p:pic>
        <p:nvPicPr>
          <p:cNvPr id="12" name="図 11" descr="テキスト, 地図 が含まれている画像&#10;&#10;自動的に生成された説明">
            <a:extLst>
              <a:ext uri="{FF2B5EF4-FFF2-40B4-BE49-F238E27FC236}">
                <a16:creationId xmlns:a16="http://schemas.microsoft.com/office/drawing/2014/main" id="{9971AF26-8E73-C740-91C8-ABA51D14637E}"/>
              </a:ext>
            </a:extLst>
          </p:cNvPr>
          <p:cNvPicPr>
            <a:picLocks noChangeAspect="1"/>
          </p:cNvPicPr>
          <p:nvPr/>
        </p:nvPicPr>
        <p:blipFill>
          <a:blip r:embed="rId3"/>
          <a:stretch>
            <a:fillRect/>
          </a:stretch>
        </p:blipFill>
        <p:spPr>
          <a:xfrm>
            <a:off x="6383940" y="1833714"/>
            <a:ext cx="4969859" cy="4617916"/>
          </a:xfrm>
          <a:prstGeom prst="rect">
            <a:avLst/>
          </a:prstGeom>
        </p:spPr>
      </p:pic>
      <p:sp>
        <p:nvSpPr>
          <p:cNvPr id="14" name="Rectangle 12">
            <a:extLst>
              <a:ext uri="{FF2B5EF4-FFF2-40B4-BE49-F238E27FC236}">
                <a16:creationId xmlns:a16="http://schemas.microsoft.com/office/drawing/2014/main" id="{5BC0021F-E513-7742-8FE6-8535DCE0F2DE}"/>
              </a:ext>
            </a:extLst>
          </p:cNvPr>
          <p:cNvSpPr/>
          <p:nvPr/>
        </p:nvSpPr>
        <p:spPr>
          <a:xfrm>
            <a:off x="5788355" y="5223120"/>
            <a:ext cx="721672"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close</a:t>
            </a:r>
          </a:p>
        </p:txBody>
      </p:sp>
      <p:cxnSp>
        <p:nvCxnSpPr>
          <p:cNvPr id="8" name="直線矢印コネクタ 7">
            <a:extLst>
              <a:ext uri="{FF2B5EF4-FFF2-40B4-BE49-F238E27FC236}">
                <a16:creationId xmlns:a16="http://schemas.microsoft.com/office/drawing/2014/main" id="{1AB11972-2B51-2141-A995-43345E261876}"/>
              </a:ext>
            </a:extLst>
          </p:cNvPr>
          <p:cNvCxnSpPr>
            <a:cxnSpLocks/>
          </p:cNvCxnSpPr>
          <p:nvPr/>
        </p:nvCxnSpPr>
        <p:spPr>
          <a:xfrm flipV="1">
            <a:off x="9709608" y="4926786"/>
            <a:ext cx="602688" cy="450222"/>
          </a:xfrm>
          <a:prstGeom prst="straightConnector1">
            <a:avLst/>
          </a:prstGeom>
          <a:ln w="25400">
            <a:solidFill>
              <a:srgbClr val="FF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12">
            <a:extLst>
              <a:ext uri="{FF2B5EF4-FFF2-40B4-BE49-F238E27FC236}">
                <a16:creationId xmlns:a16="http://schemas.microsoft.com/office/drawing/2014/main" id="{3FA26EB4-048D-7F4F-B219-69AD020C5700}"/>
              </a:ext>
            </a:extLst>
          </p:cNvPr>
          <p:cNvSpPr/>
          <p:nvPr/>
        </p:nvSpPr>
        <p:spPr>
          <a:xfrm>
            <a:off x="9483140" y="4887322"/>
            <a:ext cx="614271" cy="307777"/>
          </a:xfrm>
          <a:prstGeom prst="rect">
            <a:avLst/>
          </a:prstGeom>
        </p:spPr>
        <p:txBody>
          <a:bodyPr wrap="square">
            <a:spAutoFit/>
          </a:bodyPr>
          <a:lstStyle/>
          <a:p>
            <a:r>
              <a:rPr lang="en-US" sz="1400" b="1" dirty="0">
                <a:solidFill>
                  <a:srgbClr val="FF0000"/>
                </a:solidFill>
                <a:latin typeface="Courier New" panose="02070309020205020404" pitchFamily="49" charset="0"/>
                <a:cs typeface="Courier New" panose="02070309020205020404" pitchFamily="49" charset="0"/>
              </a:rPr>
              <a:t>bang</a:t>
            </a:r>
          </a:p>
        </p:txBody>
      </p:sp>
      <p:sp>
        <p:nvSpPr>
          <p:cNvPr id="10" name="Rectangle 12">
            <a:extLst>
              <a:ext uri="{FF2B5EF4-FFF2-40B4-BE49-F238E27FC236}">
                <a16:creationId xmlns:a16="http://schemas.microsoft.com/office/drawing/2014/main" id="{A3D1FFAC-1045-5843-809C-A1498D769293}"/>
              </a:ext>
            </a:extLst>
          </p:cNvPr>
          <p:cNvSpPr/>
          <p:nvPr/>
        </p:nvSpPr>
        <p:spPr>
          <a:xfrm>
            <a:off x="8868869" y="5223120"/>
            <a:ext cx="614271" cy="307777"/>
          </a:xfrm>
          <a:prstGeom prst="rect">
            <a:avLst/>
          </a:prstGeom>
        </p:spPr>
        <p:txBody>
          <a:bodyPr wrap="none">
            <a:spAutoFit/>
          </a:bodyPr>
          <a:lstStyle/>
          <a:p>
            <a:r>
              <a:rPr lang="en-US" sz="1400" b="1" dirty="0">
                <a:solidFill>
                  <a:srgbClr val="0070C0"/>
                </a:solidFill>
                <a:latin typeface="Courier New" panose="02070309020205020404" pitchFamily="49" charset="0"/>
                <a:cs typeface="Courier New" panose="02070309020205020404" pitchFamily="49" charset="0"/>
              </a:rPr>
              <a:t>open</a:t>
            </a:r>
          </a:p>
        </p:txBody>
      </p:sp>
    </p:spTree>
    <p:extLst>
      <p:ext uri="{BB962C8B-B14F-4D97-AF65-F5344CB8AC3E}">
        <p14:creationId xmlns:p14="http://schemas.microsoft.com/office/powerpoint/2010/main" val="29558119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More About </a:t>
            </a:r>
            <a:br>
              <a:rPr lang="en-US" altLang="ja-JP" dirty="0"/>
            </a:br>
            <a:r>
              <a:rPr lang="en-US" altLang="ja-JP" dirty="0"/>
              <a:t>Triggering by the</a:t>
            </a:r>
            <a:r>
              <a:rPr lang="ja-JP" altLang="en-US"/>
              <a:t> </a:t>
            </a:r>
            <a:r>
              <a:rPr lang="en-US" altLang="ja-JP" dirty="0"/>
              <a:t>Input Value</a:t>
            </a:r>
            <a:endParaRPr kumimoji="1" lang="ja-JP" altLang="en-US" dirty="0"/>
          </a:p>
        </p:txBody>
      </p:sp>
      <p:sp>
        <p:nvSpPr>
          <p:cNvPr id="7" name="コンテンツ プレースホルダー 5">
            <a:extLst>
              <a:ext uri="{FF2B5EF4-FFF2-40B4-BE49-F238E27FC236}">
                <a16:creationId xmlns:a16="http://schemas.microsoft.com/office/drawing/2014/main" id="{2013C714-EDDA-8640-A647-59F0E5130BB3}"/>
              </a:ext>
            </a:extLst>
          </p:cNvPr>
          <p:cNvSpPr txBox="1">
            <a:spLocks/>
          </p:cNvSpPr>
          <p:nvPr/>
        </p:nvSpPr>
        <p:spPr>
          <a:xfrm>
            <a:off x="838201" y="2015732"/>
            <a:ext cx="5610725" cy="419559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100000"/>
              </a:lnSpc>
            </a:pPr>
            <a:r>
              <a:rPr lang="en-US" altLang="ja-JP" sz="1600" dirty="0">
                <a:latin typeface="Courier New" panose="02070309020205020404" pitchFamily="49" charset="0"/>
                <a:cs typeface="Courier New" panose="02070309020205020404" pitchFamily="49" charset="0"/>
              </a:rPr>
              <a:t>The int ‘0’ closes the spigot for the low-threshold object.</a:t>
            </a:r>
          </a:p>
          <a:p>
            <a:pPr>
              <a:lnSpc>
                <a:spcPct val="100000"/>
              </a:lnSpc>
            </a:pPr>
            <a:r>
              <a:rPr lang="en-US" altLang="ja-JP" sz="1600" dirty="0">
                <a:latin typeface="Courier New" panose="02070309020205020404" pitchFamily="49" charset="0"/>
                <a:cs typeface="Courier New" panose="02070309020205020404" pitchFamily="49" charset="0"/>
              </a:rPr>
              <a:t>So from now on, even if the low threshold is crossed, the ‘bang’ message output from the </a:t>
            </a:r>
            <a:r>
              <a:rPr lang="en-US" altLang="ja-JP" sz="1600" dirty="0" err="1">
                <a:latin typeface="Courier New" panose="02070309020205020404" pitchFamily="49" charset="0"/>
                <a:cs typeface="Courier New" panose="02070309020205020404" pitchFamily="49" charset="0"/>
              </a:rPr>
              <a:t>low_threshold</a:t>
            </a:r>
            <a:r>
              <a:rPr lang="en-US" altLang="ja-JP" sz="1600" dirty="0">
                <a:latin typeface="Courier New" panose="02070309020205020404" pitchFamily="49" charset="0"/>
                <a:cs typeface="Courier New" panose="02070309020205020404" pitchFamily="49" charset="0"/>
              </a:rPr>
              <a:t> object is blocked by the spigot object.</a:t>
            </a:r>
          </a:p>
          <a:p>
            <a:pPr>
              <a:lnSpc>
                <a:spcPct val="100000"/>
              </a:lnSpc>
            </a:pPr>
            <a:endParaRPr lang="en-US" altLang="ja-JP" sz="1600" dirty="0">
              <a:latin typeface="Courier New" panose="02070309020205020404" pitchFamily="49" charset="0"/>
              <a:cs typeface="Courier New" panose="02070309020205020404" pitchFamily="49" charset="0"/>
            </a:endParaRPr>
          </a:p>
          <a:p>
            <a:pPr marL="0" indent="0">
              <a:lnSpc>
                <a:spcPct val="100000"/>
              </a:lnSpc>
              <a:buNone/>
            </a:pPr>
            <a:endParaRPr lang="en-US" altLang="ja-JP" sz="1600" dirty="0">
              <a:latin typeface="Courier New" panose="02070309020205020404" pitchFamily="49" charset="0"/>
              <a:cs typeface="Courier New" panose="02070309020205020404" pitchFamily="49" charset="0"/>
            </a:endParaRPr>
          </a:p>
        </p:txBody>
      </p:sp>
      <p:pic>
        <p:nvPicPr>
          <p:cNvPr id="14" name="図 13" descr="テキスト, 地図 が含まれている画像&#10;&#10;自動的に生成された説明">
            <a:extLst>
              <a:ext uri="{FF2B5EF4-FFF2-40B4-BE49-F238E27FC236}">
                <a16:creationId xmlns:a16="http://schemas.microsoft.com/office/drawing/2014/main" id="{DEC6423B-6D04-4441-9D52-972EC9452A0B}"/>
              </a:ext>
            </a:extLst>
          </p:cNvPr>
          <p:cNvPicPr>
            <a:picLocks noChangeAspect="1"/>
          </p:cNvPicPr>
          <p:nvPr/>
        </p:nvPicPr>
        <p:blipFill>
          <a:blip r:embed="rId3"/>
          <a:stretch>
            <a:fillRect/>
          </a:stretch>
        </p:blipFill>
        <p:spPr>
          <a:xfrm>
            <a:off x="6383940" y="1833714"/>
            <a:ext cx="4969859" cy="4617916"/>
          </a:xfrm>
          <a:prstGeom prst="rect">
            <a:avLst/>
          </a:prstGeom>
        </p:spPr>
      </p:pic>
      <p:sp>
        <p:nvSpPr>
          <p:cNvPr id="15" name="Rectangle 12">
            <a:extLst>
              <a:ext uri="{FF2B5EF4-FFF2-40B4-BE49-F238E27FC236}">
                <a16:creationId xmlns:a16="http://schemas.microsoft.com/office/drawing/2014/main" id="{BA195968-E807-9A47-A19D-E871A6C76320}"/>
              </a:ext>
            </a:extLst>
          </p:cNvPr>
          <p:cNvSpPr/>
          <p:nvPr/>
        </p:nvSpPr>
        <p:spPr>
          <a:xfrm>
            <a:off x="5788355" y="5223120"/>
            <a:ext cx="721672"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close</a:t>
            </a:r>
          </a:p>
        </p:txBody>
      </p:sp>
      <p:sp>
        <p:nvSpPr>
          <p:cNvPr id="17" name="Oval 31">
            <a:extLst>
              <a:ext uri="{FF2B5EF4-FFF2-40B4-BE49-F238E27FC236}">
                <a16:creationId xmlns:a16="http://schemas.microsoft.com/office/drawing/2014/main" id="{14FC61B2-98C8-DA42-9A1E-C62ED10F1A76}"/>
              </a:ext>
            </a:extLst>
          </p:cNvPr>
          <p:cNvSpPr/>
          <p:nvPr/>
        </p:nvSpPr>
        <p:spPr>
          <a:xfrm>
            <a:off x="10319746" y="5377008"/>
            <a:ext cx="197447" cy="211966"/>
          </a:xfrm>
          <a:prstGeom prst="ellipse">
            <a:avLst/>
          </a:prstGeom>
          <a:solidFill>
            <a:schemeClr val="accent1">
              <a:alpha val="19000"/>
            </a:scheme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2">
            <a:extLst>
              <a:ext uri="{FF2B5EF4-FFF2-40B4-BE49-F238E27FC236}">
                <a16:creationId xmlns:a16="http://schemas.microsoft.com/office/drawing/2014/main" id="{CDBEC814-4A08-B041-993A-EBA83E3FD99C}"/>
              </a:ext>
            </a:extLst>
          </p:cNvPr>
          <p:cNvSpPr/>
          <p:nvPr/>
        </p:nvSpPr>
        <p:spPr>
          <a:xfrm>
            <a:off x="8748558" y="5222012"/>
            <a:ext cx="721672"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close</a:t>
            </a:r>
          </a:p>
        </p:txBody>
      </p:sp>
      <p:cxnSp>
        <p:nvCxnSpPr>
          <p:cNvPr id="8" name="直線矢印コネクタ 7">
            <a:extLst>
              <a:ext uri="{FF2B5EF4-FFF2-40B4-BE49-F238E27FC236}">
                <a16:creationId xmlns:a16="http://schemas.microsoft.com/office/drawing/2014/main" id="{2357A5EE-5B20-974F-B327-B3978D3CC673}"/>
              </a:ext>
            </a:extLst>
          </p:cNvPr>
          <p:cNvCxnSpPr>
            <a:cxnSpLocks/>
          </p:cNvCxnSpPr>
          <p:nvPr/>
        </p:nvCxnSpPr>
        <p:spPr>
          <a:xfrm flipH="1">
            <a:off x="10586454" y="5092699"/>
            <a:ext cx="106543" cy="447625"/>
          </a:xfrm>
          <a:prstGeom prst="straightConnector1">
            <a:avLst/>
          </a:prstGeom>
          <a:ln w="25400">
            <a:solidFill>
              <a:srgbClr val="FF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12">
            <a:extLst>
              <a:ext uri="{FF2B5EF4-FFF2-40B4-BE49-F238E27FC236}">
                <a16:creationId xmlns:a16="http://schemas.microsoft.com/office/drawing/2014/main" id="{4B2AF1CA-BFD6-E340-AC3B-BC1D23AD1357}"/>
              </a:ext>
            </a:extLst>
          </p:cNvPr>
          <p:cNvSpPr/>
          <p:nvPr/>
        </p:nvSpPr>
        <p:spPr>
          <a:xfrm>
            <a:off x="10708307" y="5178047"/>
            <a:ext cx="614271" cy="307777"/>
          </a:xfrm>
          <a:prstGeom prst="rect">
            <a:avLst/>
          </a:prstGeom>
        </p:spPr>
        <p:txBody>
          <a:bodyPr wrap="square">
            <a:spAutoFit/>
          </a:bodyPr>
          <a:lstStyle/>
          <a:p>
            <a:r>
              <a:rPr lang="en-US" sz="1400" b="1" dirty="0">
                <a:solidFill>
                  <a:srgbClr val="FF0000"/>
                </a:solidFill>
                <a:latin typeface="Courier New" panose="02070309020205020404" pitchFamily="49" charset="0"/>
                <a:cs typeface="Courier New" panose="02070309020205020404" pitchFamily="49" charset="0"/>
              </a:rPr>
              <a:t>0</a:t>
            </a:r>
          </a:p>
        </p:txBody>
      </p:sp>
    </p:spTree>
    <p:extLst>
      <p:ext uri="{BB962C8B-B14F-4D97-AF65-F5344CB8AC3E}">
        <p14:creationId xmlns:p14="http://schemas.microsoft.com/office/powerpoint/2010/main" val="2903023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Analog Output</a:t>
            </a:r>
            <a:endParaRPr kumimoji="1" lang="ja-JP" altLang="en-US"/>
          </a:p>
        </p:txBody>
      </p:sp>
      <p:sp>
        <p:nvSpPr>
          <p:cNvPr id="9" name="コンテンツ プレースホルダー 5"/>
          <p:cNvSpPr txBox="1">
            <a:spLocks/>
          </p:cNvSpPr>
          <p:nvPr/>
        </p:nvSpPr>
        <p:spPr>
          <a:xfrm>
            <a:off x="834183" y="2015732"/>
            <a:ext cx="10220672" cy="34506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r>
              <a:rPr lang="en-US" altLang="ja-JP" dirty="0">
                <a:latin typeface="Courier New" panose="02070309020205020404" pitchFamily="49" charset="0"/>
                <a:cs typeface="Courier New" panose="02070309020205020404" pitchFamily="49" charset="0"/>
              </a:rPr>
              <a:t>Indeed, we already used the</a:t>
            </a: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PWM output for Mini Speakers</a:t>
            </a:r>
            <a:br>
              <a:rPr lang="en-US" altLang="ja-JP" dirty="0">
                <a:latin typeface="Courier New" panose="02070309020205020404" pitchFamily="49" charset="0"/>
                <a:cs typeface="Courier New" panose="02070309020205020404" pitchFamily="49" charset="0"/>
              </a:rPr>
            </a:br>
            <a:r>
              <a:rPr lang="en-US" altLang="ja-JP" dirty="0">
                <a:latin typeface="Courier New" panose="02070309020205020404" pitchFamily="49" charset="0"/>
                <a:cs typeface="Courier New" panose="02070309020205020404" pitchFamily="49" charset="0"/>
              </a:rPr>
              <a:t>in Session 1!</a:t>
            </a:r>
          </a:p>
          <a:p>
            <a:endParaRPr lang="en-US" altLang="ja-JP" dirty="0">
              <a:latin typeface="Courier New" panose="02070309020205020404" pitchFamily="49" charset="0"/>
              <a:cs typeface="Courier New" panose="02070309020205020404" pitchFamily="49" charset="0"/>
            </a:endParaRPr>
          </a:p>
          <a:p>
            <a:endParaRPr lang="en-US" altLang="ja-JP" dirty="0">
              <a:solidFill>
                <a:srgbClr val="FF0000"/>
              </a:solidFill>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3"/>
          <a:stretch>
            <a:fillRect/>
          </a:stretch>
        </p:blipFill>
        <p:spPr>
          <a:xfrm>
            <a:off x="5775373" y="2035420"/>
            <a:ext cx="5582445" cy="3830416"/>
          </a:xfrm>
          <a:prstGeom prst="rect">
            <a:avLst/>
          </a:prstGeom>
        </p:spPr>
      </p:pic>
      <p:sp>
        <p:nvSpPr>
          <p:cNvPr id="5" name="Rectangle 4"/>
          <p:cNvSpPr/>
          <p:nvPr/>
        </p:nvSpPr>
        <p:spPr>
          <a:xfrm>
            <a:off x="2261394" y="6241232"/>
            <a:ext cx="9092406" cy="253916"/>
          </a:xfrm>
          <a:prstGeom prst="rect">
            <a:avLst/>
          </a:prstGeom>
        </p:spPr>
        <p:txBody>
          <a:bodyPr wrap="square">
            <a:spAutoFit/>
          </a:bodyPr>
          <a:lstStyle/>
          <a:p>
            <a:r>
              <a:rPr lang="en-US" sz="1050" dirty="0">
                <a:latin typeface="Courier New" panose="02070309020205020404" pitchFamily="49" charset="0"/>
                <a:cs typeface="Courier New" panose="02070309020205020404" pitchFamily="49" charset="0"/>
              </a:rPr>
              <a:t>Image: </a:t>
            </a:r>
            <a:r>
              <a:rPr lang="en-US" sz="1050" dirty="0">
                <a:solidFill>
                  <a:schemeClr val="accent1"/>
                </a:solidFill>
                <a:latin typeface="Courier New" panose="02070309020205020404" pitchFamily="49" charset="0"/>
                <a:cs typeface="Courier New" panose="02070309020205020404" pitchFamily="49" charset="0"/>
                <a:hlinkClick r:id="rId4">
                  <a:extLst>
                    <a:ext uri="{A12FA001-AC4F-418D-AE19-62706E023703}">
                      <ahyp:hlinkClr xmlns:ahyp="http://schemas.microsoft.com/office/drawing/2018/hyperlinkcolor" val="tx"/>
                    </a:ext>
                  </a:extLst>
                </a:hlinkClick>
              </a:rPr>
              <a:t>https://learn.sparkfun.com/tutorials/pulse-width-modulation</a:t>
            </a:r>
            <a:r>
              <a:rPr lang="en-US" sz="1050" dirty="0">
                <a:solidFill>
                  <a:schemeClr val="accent1"/>
                </a:solidFill>
                <a:latin typeface="Courier New" panose="02070309020205020404" pitchFamily="49" charset="0"/>
                <a:cs typeface="Courier New" panose="02070309020205020404" pitchFamily="49" charset="0"/>
              </a:rPr>
              <a:t> </a:t>
            </a:r>
            <a:r>
              <a:rPr lang="en-US" sz="1050" dirty="0">
                <a:latin typeface="Courier New" panose="02070309020205020404" pitchFamily="49" charset="0"/>
                <a:cs typeface="Courier New" panose="02070309020205020404" pitchFamily="49" charset="0"/>
              </a:rPr>
              <a:t>(licensed under the CC BY-NC-SA 3.0 license)</a:t>
            </a:r>
          </a:p>
        </p:txBody>
      </p:sp>
    </p:spTree>
    <p:extLst>
      <p:ext uri="{BB962C8B-B14F-4D97-AF65-F5344CB8AC3E}">
        <p14:creationId xmlns:p14="http://schemas.microsoft.com/office/powerpoint/2010/main" val="3254715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More About </a:t>
            </a:r>
            <a:br>
              <a:rPr lang="en-US" altLang="ja-JP" dirty="0"/>
            </a:br>
            <a:r>
              <a:rPr lang="en-US" altLang="ja-JP" dirty="0"/>
              <a:t>Triggering by the</a:t>
            </a:r>
            <a:r>
              <a:rPr lang="ja-JP" altLang="en-US"/>
              <a:t> </a:t>
            </a:r>
            <a:r>
              <a:rPr lang="en-US" altLang="ja-JP" dirty="0"/>
              <a:t>Input Value</a:t>
            </a:r>
            <a:endParaRPr kumimoji="1" lang="ja-JP" altLang="en-US" dirty="0"/>
          </a:p>
        </p:txBody>
      </p:sp>
      <p:sp>
        <p:nvSpPr>
          <p:cNvPr id="7" name="コンテンツ プレースホルダー 5">
            <a:extLst>
              <a:ext uri="{FF2B5EF4-FFF2-40B4-BE49-F238E27FC236}">
                <a16:creationId xmlns:a16="http://schemas.microsoft.com/office/drawing/2014/main" id="{2013C714-EDDA-8640-A647-59F0E5130BB3}"/>
              </a:ext>
            </a:extLst>
          </p:cNvPr>
          <p:cNvSpPr txBox="1">
            <a:spLocks/>
          </p:cNvSpPr>
          <p:nvPr/>
        </p:nvSpPr>
        <p:spPr>
          <a:xfrm>
            <a:off x="838201" y="2015732"/>
            <a:ext cx="5610725" cy="419559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100000"/>
              </a:lnSpc>
            </a:pPr>
            <a:r>
              <a:rPr lang="en-US" altLang="ja-JP" sz="1600" dirty="0">
                <a:latin typeface="Courier New" panose="02070309020205020404" pitchFamily="49" charset="0"/>
                <a:cs typeface="Courier New" panose="02070309020205020404" pitchFamily="49" charset="0"/>
              </a:rPr>
              <a:t>Similarly, the ‘int 1’ object receives a bang message and outputs ‘1’ to the spigot object.</a:t>
            </a:r>
          </a:p>
          <a:p>
            <a:pPr>
              <a:lnSpc>
                <a:spcPct val="100000"/>
              </a:lnSpc>
            </a:pPr>
            <a:endParaRPr lang="en-US" altLang="ja-JP" sz="1600" dirty="0">
              <a:latin typeface="Courier New" panose="02070309020205020404" pitchFamily="49" charset="0"/>
              <a:cs typeface="Courier New" panose="02070309020205020404" pitchFamily="49" charset="0"/>
            </a:endParaRPr>
          </a:p>
          <a:p>
            <a:pPr>
              <a:lnSpc>
                <a:spcPct val="100000"/>
              </a:lnSpc>
            </a:pPr>
            <a:r>
              <a:rPr lang="en-US" altLang="ja-JP" sz="1600" dirty="0">
                <a:latin typeface="Courier New" panose="02070309020205020404" pitchFamily="49" charset="0"/>
                <a:cs typeface="Courier New" panose="02070309020205020404" pitchFamily="49" charset="0"/>
              </a:rPr>
              <a:t>Then the left spigot will be now open!</a:t>
            </a:r>
          </a:p>
          <a:p>
            <a:pPr marL="0" indent="0">
              <a:lnSpc>
                <a:spcPct val="100000"/>
              </a:lnSpc>
              <a:buNone/>
            </a:pPr>
            <a:endParaRPr lang="en-US" altLang="ja-JP" sz="1600" dirty="0">
              <a:latin typeface="Courier New" panose="02070309020205020404" pitchFamily="49" charset="0"/>
              <a:cs typeface="Courier New" panose="02070309020205020404" pitchFamily="49" charset="0"/>
            </a:endParaRPr>
          </a:p>
        </p:txBody>
      </p:sp>
      <p:pic>
        <p:nvPicPr>
          <p:cNvPr id="14" name="図 13" descr="テキスト, 地図 が含まれている画像&#10;&#10;自動的に生成された説明">
            <a:extLst>
              <a:ext uri="{FF2B5EF4-FFF2-40B4-BE49-F238E27FC236}">
                <a16:creationId xmlns:a16="http://schemas.microsoft.com/office/drawing/2014/main" id="{DEC6423B-6D04-4441-9D52-972EC9452A0B}"/>
              </a:ext>
            </a:extLst>
          </p:cNvPr>
          <p:cNvPicPr>
            <a:picLocks noChangeAspect="1"/>
          </p:cNvPicPr>
          <p:nvPr/>
        </p:nvPicPr>
        <p:blipFill>
          <a:blip r:embed="rId3"/>
          <a:stretch>
            <a:fillRect/>
          </a:stretch>
        </p:blipFill>
        <p:spPr>
          <a:xfrm>
            <a:off x="6383940" y="1833714"/>
            <a:ext cx="4969859" cy="4617916"/>
          </a:xfrm>
          <a:prstGeom prst="rect">
            <a:avLst/>
          </a:prstGeom>
        </p:spPr>
      </p:pic>
      <p:sp>
        <p:nvSpPr>
          <p:cNvPr id="19" name="Rectangle 12">
            <a:extLst>
              <a:ext uri="{FF2B5EF4-FFF2-40B4-BE49-F238E27FC236}">
                <a16:creationId xmlns:a16="http://schemas.microsoft.com/office/drawing/2014/main" id="{CDBEC814-4A08-B041-993A-EBA83E3FD99C}"/>
              </a:ext>
            </a:extLst>
          </p:cNvPr>
          <p:cNvSpPr/>
          <p:nvPr/>
        </p:nvSpPr>
        <p:spPr>
          <a:xfrm>
            <a:off x="8748558" y="5222012"/>
            <a:ext cx="721672"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close</a:t>
            </a:r>
          </a:p>
        </p:txBody>
      </p:sp>
      <p:cxnSp>
        <p:nvCxnSpPr>
          <p:cNvPr id="8" name="直線矢印コネクタ 7">
            <a:extLst>
              <a:ext uri="{FF2B5EF4-FFF2-40B4-BE49-F238E27FC236}">
                <a16:creationId xmlns:a16="http://schemas.microsoft.com/office/drawing/2014/main" id="{2357A5EE-5B20-974F-B327-B3978D3CC673}"/>
              </a:ext>
            </a:extLst>
          </p:cNvPr>
          <p:cNvCxnSpPr>
            <a:cxnSpLocks/>
          </p:cNvCxnSpPr>
          <p:nvPr/>
        </p:nvCxnSpPr>
        <p:spPr>
          <a:xfrm flipH="1" flipV="1">
            <a:off x="7569724" y="5588814"/>
            <a:ext cx="1105938" cy="706232"/>
          </a:xfrm>
          <a:prstGeom prst="straightConnector1">
            <a:avLst/>
          </a:prstGeom>
          <a:ln w="25400">
            <a:solidFill>
              <a:srgbClr val="FF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12">
            <a:extLst>
              <a:ext uri="{FF2B5EF4-FFF2-40B4-BE49-F238E27FC236}">
                <a16:creationId xmlns:a16="http://schemas.microsoft.com/office/drawing/2014/main" id="{4B2AF1CA-BFD6-E340-AC3B-BC1D23AD1357}"/>
              </a:ext>
            </a:extLst>
          </p:cNvPr>
          <p:cNvSpPr/>
          <p:nvPr/>
        </p:nvSpPr>
        <p:spPr>
          <a:xfrm>
            <a:off x="7770064" y="5808252"/>
            <a:ext cx="614271" cy="307777"/>
          </a:xfrm>
          <a:prstGeom prst="rect">
            <a:avLst/>
          </a:prstGeom>
        </p:spPr>
        <p:txBody>
          <a:bodyPr wrap="square">
            <a:spAutoFit/>
          </a:bodyPr>
          <a:lstStyle/>
          <a:p>
            <a:r>
              <a:rPr lang="en-US" sz="1400" b="1" dirty="0">
                <a:solidFill>
                  <a:srgbClr val="FF0000"/>
                </a:solidFill>
                <a:latin typeface="Courier New" panose="02070309020205020404" pitchFamily="49" charset="0"/>
                <a:cs typeface="Courier New" panose="02070309020205020404" pitchFamily="49" charset="0"/>
              </a:rPr>
              <a:t>1</a:t>
            </a:r>
          </a:p>
        </p:txBody>
      </p:sp>
      <p:cxnSp>
        <p:nvCxnSpPr>
          <p:cNvPr id="10" name="直線矢印コネクタ 9">
            <a:extLst>
              <a:ext uri="{FF2B5EF4-FFF2-40B4-BE49-F238E27FC236}">
                <a16:creationId xmlns:a16="http://schemas.microsoft.com/office/drawing/2014/main" id="{5DE42CFB-5A18-FE4D-A2EF-B45A5DBCAB2C}"/>
              </a:ext>
            </a:extLst>
          </p:cNvPr>
          <p:cNvCxnSpPr>
            <a:cxnSpLocks/>
          </p:cNvCxnSpPr>
          <p:nvPr/>
        </p:nvCxnSpPr>
        <p:spPr>
          <a:xfrm flipH="1">
            <a:off x="8818689" y="5672815"/>
            <a:ext cx="513847" cy="352988"/>
          </a:xfrm>
          <a:prstGeom prst="straightConnector1">
            <a:avLst/>
          </a:prstGeom>
          <a:ln w="25400">
            <a:solidFill>
              <a:srgbClr val="FF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2">
            <a:extLst>
              <a:ext uri="{FF2B5EF4-FFF2-40B4-BE49-F238E27FC236}">
                <a16:creationId xmlns:a16="http://schemas.microsoft.com/office/drawing/2014/main" id="{7CF02566-1DD5-3149-9A59-D48881DF7522}"/>
              </a:ext>
            </a:extLst>
          </p:cNvPr>
          <p:cNvSpPr/>
          <p:nvPr/>
        </p:nvSpPr>
        <p:spPr>
          <a:xfrm>
            <a:off x="8461341" y="5588814"/>
            <a:ext cx="614271" cy="307777"/>
          </a:xfrm>
          <a:prstGeom prst="rect">
            <a:avLst/>
          </a:prstGeom>
        </p:spPr>
        <p:txBody>
          <a:bodyPr wrap="square">
            <a:spAutoFit/>
          </a:bodyPr>
          <a:lstStyle/>
          <a:p>
            <a:r>
              <a:rPr lang="en-US" sz="1400" b="1" dirty="0">
                <a:solidFill>
                  <a:srgbClr val="FF0000"/>
                </a:solidFill>
                <a:latin typeface="Courier New" panose="02070309020205020404" pitchFamily="49" charset="0"/>
                <a:cs typeface="Courier New" panose="02070309020205020404" pitchFamily="49" charset="0"/>
              </a:rPr>
              <a:t>bang</a:t>
            </a:r>
          </a:p>
        </p:txBody>
      </p:sp>
      <p:sp>
        <p:nvSpPr>
          <p:cNvPr id="16" name="Rectangle 12">
            <a:extLst>
              <a:ext uri="{FF2B5EF4-FFF2-40B4-BE49-F238E27FC236}">
                <a16:creationId xmlns:a16="http://schemas.microsoft.com/office/drawing/2014/main" id="{2C580F64-0B5E-514C-B476-A67E59CA4689}"/>
              </a:ext>
            </a:extLst>
          </p:cNvPr>
          <p:cNvSpPr/>
          <p:nvPr/>
        </p:nvSpPr>
        <p:spPr>
          <a:xfrm>
            <a:off x="5908852" y="5222012"/>
            <a:ext cx="614271" cy="307777"/>
          </a:xfrm>
          <a:prstGeom prst="rect">
            <a:avLst/>
          </a:prstGeom>
        </p:spPr>
        <p:txBody>
          <a:bodyPr wrap="none">
            <a:spAutoFit/>
          </a:bodyPr>
          <a:lstStyle/>
          <a:p>
            <a:r>
              <a:rPr lang="en-US" sz="1400" b="1" dirty="0">
                <a:solidFill>
                  <a:srgbClr val="0070C0"/>
                </a:solidFill>
                <a:latin typeface="Courier New" panose="02070309020205020404" pitchFamily="49" charset="0"/>
                <a:cs typeface="Courier New" panose="02070309020205020404" pitchFamily="49" charset="0"/>
              </a:rPr>
              <a:t>open</a:t>
            </a:r>
          </a:p>
        </p:txBody>
      </p:sp>
    </p:spTree>
    <p:extLst>
      <p:ext uri="{BB962C8B-B14F-4D97-AF65-F5344CB8AC3E}">
        <p14:creationId xmlns:p14="http://schemas.microsoft.com/office/powerpoint/2010/main" val="41027833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More About </a:t>
            </a:r>
            <a:br>
              <a:rPr lang="en-US" altLang="ja-JP" dirty="0"/>
            </a:br>
            <a:r>
              <a:rPr lang="en-US" altLang="ja-JP" dirty="0"/>
              <a:t>Triggering by the</a:t>
            </a:r>
            <a:r>
              <a:rPr lang="ja-JP" altLang="en-US"/>
              <a:t> </a:t>
            </a:r>
            <a:r>
              <a:rPr lang="en-US" altLang="ja-JP" dirty="0"/>
              <a:t>Input Value</a:t>
            </a:r>
            <a:endParaRPr kumimoji="1" lang="ja-JP" altLang="en-US" dirty="0"/>
          </a:p>
        </p:txBody>
      </p:sp>
      <p:sp>
        <p:nvSpPr>
          <p:cNvPr id="7" name="コンテンツ プレースホルダー 5">
            <a:extLst>
              <a:ext uri="{FF2B5EF4-FFF2-40B4-BE49-F238E27FC236}">
                <a16:creationId xmlns:a16="http://schemas.microsoft.com/office/drawing/2014/main" id="{2013C714-EDDA-8640-A647-59F0E5130BB3}"/>
              </a:ext>
            </a:extLst>
          </p:cNvPr>
          <p:cNvSpPr txBox="1">
            <a:spLocks/>
          </p:cNvSpPr>
          <p:nvPr/>
        </p:nvSpPr>
        <p:spPr>
          <a:xfrm>
            <a:off x="838201" y="2015732"/>
            <a:ext cx="5697209" cy="419559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a:lstStyle>
          <a:p>
            <a:pPr>
              <a:lnSpc>
                <a:spcPct val="100000"/>
              </a:lnSpc>
            </a:pPr>
            <a:r>
              <a:rPr lang="en-US" altLang="ja-JP" sz="1600" dirty="0">
                <a:latin typeface="Courier New" panose="02070309020205020404" pitchFamily="49" charset="0"/>
                <a:cs typeface="Courier New" panose="02070309020205020404" pitchFamily="49" charset="0"/>
              </a:rPr>
              <a:t>Connect a LED to the digital out #10 and a potentiometer or other .</a:t>
            </a:r>
          </a:p>
          <a:p>
            <a:pPr>
              <a:lnSpc>
                <a:spcPct val="100000"/>
              </a:lnSpc>
            </a:pPr>
            <a:endParaRPr lang="en-US" altLang="ja-JP" sz="1600" dirty="0">
              <a:latin typeface="Courier New" panose="02070309020205020404" pitchFamily="49" charset="0"/>
              <a:cs typeface="Courier New" panose="02070309020205020404" pitchFamily="49" charset="0"/>
            </a:endParaRPr>
          </a:p>
          <a:p>
            <a:pPr>
              <a:lnSpc>
                <a:spcPct val="100000"/>
              </a:lnSpc>
            </a:pPr>
            <a:r>
              <a:rPr lang="en-US" altLang="ja-JP" sz="1600" dirty="0">
                <a:latin typeface="Courier New" panose="02070309020205020404" pitchFamily="49" charset="0"/>
                <a:cs typeface="Courier New" panose="02070309020205020404" pitchFamily="49" charset="0"/>
              </a:rPr>
              <a:t>Test what happens.</a:t>
            </a:r>
          </a:p>
          <a:p>
            <a:pPr>
              <a:lnSpc>
                <a:spcPct val="100000"/>
              </a:lnSpc>
            </a:pPr>
            <a:endParaRPr lang="en-US" altLang="ja-JP" sz="1600" dirty="0">
              <a:latin typeface="Courier New" panose="02070309020205020404" pitchFamily="49" charset="0"/>
              <a:cs typeface="Courier New" panose="02070309020205020404" pitchFamily="49" charset="0"/>
            </a:endParaRPr>
          </a:p>
        </p:txBody>
      </p:sp>
      <p:pic>
        <p:nvPicPr>
          <p:cNvPr id="4" name="図 3" descr="テキスト, 地図 が含まれている画像&#10;&#10;自動的に生成された説明">
            <a:extLst>
              <a:ext uri="{FF2B5EF4-FFF2-40B4-BE49-F238E27FC236}">
                <a16:creationId xmlns:a16="http://schemas.microsoft.com/office/drawing/2014/main" id="{6A5F38A5-0395-6440-8D3D-6733F5F798FA}"/>
              </a:ext>
            </a:extLst>
          </p:cNvPr>
          <p:cNvPicPr>
            <a:picLocks noChangeAspect="1"/>
          </p:cNvPicPr>
          <p:nvPr/>
        </p:nvPicPr>
        <p:blipFill>
          <a:blip r:embed="rId3"/>
          <a:stretch>
            <a:fillRect/>
          </a:stretch>
        </p:blipFill>
        <p:spPr>
          <a:xfrm>
            <a:off x="7104513" y="1774910"/>
            <a:ext cx="4249286" cy="4849729"/>
          </a:xfrm>
          <a:prstGeom prst="rect">
            <a:avLst/>
          </a:prstGeom>
        </p:spPr>
      </p:pic>
    </p:spTree>
    <p:extLst>
      <p:ext uri="{BB962C8B-B14F-4D97-AF65-F5344CB8AC3E}">
        <p14:creationId xmlns:p14="http://schemas.microsoft.com/office/powerpoint/2010/main" val="34075292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a:t>More About </a:t>
            </a:r>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5" y="1825625"/>
            <a:ext cx="5740532" cy="4351338"/>
          </a:xfrm>
        </p:spPr>
        <p:txBody>
          <a:bodyPr>
            <a:normAutofit/>
          </a:bodyPr>
          <a:lstStyle/>
          <a:p>
            <a:r>
              <a:rPr lang="en-US" altLang="ja-JP" dirty="0"/>
              <a:t>Create a new file ‘</a:t>
            </a:r>
            <a:r>
              <a:rPr lang="en-US" altLang="ja-JP" dirty="0" err="1"/>
              <a:t>analog_switch.ard</a:t>
            </a:r>
            <a:r>
              <a:rPr lang="en-US" altLang="ja-JP" dirty="0"/>
              <a:t>’ and use your </a:t>
            </a:r>
            <a:r>
              <a:rPr lang="en-US" altLang="ja-JP" dirty="0" err="1"/>
              <a:t>high_threshold</a:t>
            </a:r>
            <a:r>
              <a:rPr lang="en-US" altLang="ja-JP" dirty="0"/>
              <a:t> and </a:t>
            </a:r>
            <a:r>
              <a:rPr lang="en-US" altLang="ja-JP" dirty="0" err="1"/>
              <a:t>low_threshold</a:t>
            </a:r>
            <a:r>
              <a:rPr lang="en-US" altLang="ja-JP" dirty="0"/>
              <a:t> objects inside.</a:t>
            </a:r>
          </a:p>
          <a:p>
            <a:endParaRPr lang="en-US" altLang="ja-JP" dirty="0"/>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72</a:t>
            </a:fld>
            <a:endParaRPr kumimoji="1" lang="ja-JP" altLang="en-US"/>
          </a:p>
        </p:txBody>
      </p:sp>
      <p:pic>
        <p:nvPicPr>
          <p:cNvPr id="11" name="図 10" descr="テキスト, 地図 が含まれている画像&#10;&#10;自動的に生成された説明">
            <a:extLst>
              <a:ext uri="{FF2B5EF4-FFF2-40B4-BE49-F238E27FC236}">
                <a16:creationId xmlns:a16="http://schemas.microsoft.com/office/drawing/2014/main" id="{F69B8B0A-6E7D-D64E-94A8-8C9FE44EBB78}"/>
              </a:ext>
            </a:extLst>
          </p:cNvPr>
          <p:cNvPicPr>
            <a:picLocks noChangeAspect="1"/>
          </p:cNvPicPr>
          <p:nvPr/>
        </p:nvPicPr>
        <p:blipFill>
          <a:blip r:embed="rId2"/>
          <a:stretch>
            <a:fillRect/>
          </a:stretch>
        </p:blipFill>
        <p:spPr>
          <a:xfrm>
            <a:off x="838200" y="2005011"/>
            <a:ext cx="4454053" cy="4351339"/>
          </a:xfrm>
          <a:prstGeom prst="rect">
            <a:avLst/>
          </a:prstGeom>
        </p:spPr>
      </p:pic>
    </p:spTree>
    <p:extLst>
      <p:ext uri="{BB962C8B-B14F-4D97-AF65-F5344CB8AC3E}">
        <p14:creationId xmlns:p14="http://schemas.microsoft.com/office/powerpoint/2010/main" val="6142831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normAutofit/>
          </a:bodyPr>
          <a:lstStyle/>
          <a:p>
            <a:r>
              <a:rPr lang="en-US" altLang="ja-JP" sz="4000" dirty="0"/>
              <a:t>More About </a:t>
            </a:r>
            <a:r>
              <a:rPr lang="en-US" altLang="ja-JP" sz="4000" dirty="0" err="1"/>
              <a:t>Subpatch</a:t>
            </a:r>
            <a:endParaRPr kumimoji="1" lang="ja-JP" altLang="en-US" sz="4000"/>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a:xfrm>
            <a:off x="5352585" y="1825625"/>
            <a:ext cx="5740532" cy="4351338"/>
          </a:xfrm>
        </p:spPr>
        <p:txBody>
          <a:bodyPr>
            <a:normAutofit/>
          </a:bodyPr>
          <a:lstStyle/>
          <a:p>
            <a:r>
              <a:rPr lang="en-US" altLang="ja-JP" dirty="0"/>
              <a:t>Modify the parent patch.</a:t>
            </a:r>
          </a:p>
          <a:p>
            <a:r>
              <a:rPr lang="en-US" altLang="ja-JP" dirty="0"/>
              <a:t>Test it with the Arduino.</a:t>
            </a:r>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73</a:t>
            </a:fld>
            <a:endParaRPr kumimoji="1" lang="ja-JP" altLang="en-US"/>
          </a:p>
        </p:txBody>
      </p:sp>
      <p:pic>
        <p:nvPicPr>
          <p:cNvPr id="8" name="図 7">
            <a:extLst>
              <a:ext uri="{FF2B5EF4-FFF2-40B4-BE49-F238E27FC236}">
                <a16:creationId xmlns:a16="http://schemas.microsoft.com/office/drawing/2014/main" id="{82C5756B-6C14-C747-B8B1-64C1AFC71DED}"/>
              </a:ext>
            </a:extLst>
          </p:cNvPr>
          <p:cNvPicPr>
            <a:picLocks noChangeAspect="1"/>
          </p:cNvPicPr>
          <p:nvPr/>
        </p:nvPicPr>
        <p:blipFill>
          <a:blip r:embed="rId2"/>
          <a:stretch>
            <a:fillRect/>
          </a:stretch>
        </p:blipFill>
        <p:spPr>
          <a:xfrm>
            <a:off x="838200" y="1696244"/>
            <a:ext cx="4292600" cy="4610100"/>
          </a:xfrm>
          <a:prstGeom prst="rect">
            <a:avLst/>
          </a:prstGeom>
        </p:spPr>
      </p:pic>
      <p:pic>
        <p:nvPicPr>
          <p:cNvPr id="10" name="図 9" descr="回路 が含まれている画像&#10;&#10;自動的に生成された説明">
            <a:extLst>
              <a:ext uri="{FF2B5EF4-FFF2-40B4-BE49-F238E27FC236}">
                <a16:creationId xmlns:a16="http://schemas.microsoft.com/office/drawing/2014/main" id="{AF07AC3C-C7DF-B941-BD41-A40078EFD8A7}"/>
              </a:ext>
            </a:extLst>
          </p:cNvPr>
          <p:cNvPicPr>
            <a:picLocks noChangeAspect="1"/>
          </p:cNvPicPr>
          <p:nvPr/>
        </p:nvPicPr>
        <p:blipFill>
          <a:blip r:embed="rId3"/>
          <a:stretch>
            <a:fillRect/>
          </a:stretch>
        </p:blipFill>
        <p:spPr>
          <a:xfrm>
            <a:off x="5874855" y="2951262"/>
            <a:ext cx="4695992" cy="3405088"/>
          </a:xfrm>
          <a:prstGeom prst="rect">
            <a:avLst/>
          </a:prstGeom>
        </p:spPr>
      </p:pic>
    </p:spTree>
    <p:extLst>
      <p:ext uri="{BB962C8B-B14F-4D97-AF65-F5344CB8AC3E}">
        <p14:creationId xmlns:p14="http://schemas.microsoft.com/office/powerpoint/2010/main" val="10927776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A72FCD-00E2-4A4C-B551-210D0F730CB4}"/>
              </a:ext>
            </a:extLst>
          </p:cNvPr>
          <p:cNvSpPr>
            <a:spLocks noGrp="1"/>
          </p:cNvSpPr>
          <p:nvPr>
            <p:ph type="title"/>
          </p:nvPr>
        </p:nvSpPr>
        <p:spPr/>
        <p:txBody>
          <a:bodyPr/>
          <a:lstStyle/>
          <a:p>
            <a:r>
              <a:rPr kumimoji="1" lang="en-US" altLang="ja-JP" dirty="0">
                <a:latin typeface="Courier New" panose="02070309020205020404" pitchFamily="49" charset="0"/>
                <a:cs typeface="Courier New" panose="02070309020205020404" pitchFamily="49" charset="0"/>
              </a:rPr>
              <a:t>What We </a:t>
            </a:r>
            <a:r>
              <a:rPr lang="en-US" altLang="ja-JP" dirty="0"/>
              <a:t>L</a:t>
            </a:r>
            <a:r>
              <a:rPr kumimoji="1" lang="en-US" altLang="ja-JP" dirty="0">
                <a:latin typeface="Courier New" panose="02070309020205020404" pitchFamily="49" charset="0"/>
                <a:cs typeface="Courier New" panose="02070309020205020404" pitchFamily="49" charset="0"/>
              </a:rPr>
              <a:t>earned </a:t>
            </a:r>
            <a:r>
              <a:rPr lang="en-US" altLang="ja-JP" dirty="0"/>
              <a:t>So Far</a:t>
            </a:r>
            <a:endParaRPr kumimoji="1" lang="ja-JP" altLang="en-US">
              <a:latin typeface="Courier New" panose="02070309020205020404" pitchFamily="49" charset="0"/>
              <a:cs typeface="Courier New" panose="02070309020205020404" pitchFamily="49" charset="0"/>
            </a:endParaRPr>
          </a:p>
        </p:txBody>
      </p:sp>
      <p:sp>
        <p:nvSpPr>
          <p:cNvPr id="3" name="コンテンツ プレースホルダー 2">
            <a:extLst>
              <a:ext uri="{FF2B5EF4-FFF2-40B4-BE49-F238E27FC236}">
                <a16:creationId xmlns:a16="http://schemas.microsoft.com/office/drawing/2014/main" id="{1DBA5315-28B2-5D48-8137-B6ED1C59D25C}"/>
              </a:ext>
            </a:extLst>
          </p:cNvPr>
          <p:cNvSpPr>
            <a:spLocks noGrp="1"/>
          </p:cNvSpPr>
          <p:nvPr>
            <p:ph idx="1"/>
          </p:nvPr>
        </p:nvSpPr>
        <p:spPr>
          <a:xfrm>
            <a:off x="838200" y="1735136"/>
            <a:ext cx="5059181" cy="4667250"/>
          </a:xfrm>
        </p:spPr>
        <p:txBody>
          <a:bodyPr>
            <a:normAutofit fontScale="92500" lnSpcReduction="10000"/>
          </a:bodyPr>
          <a:lstStyle/>
          <a:p>
            <a:r>
              <a:rPr lang="en-US" altLang="ja-JP" dirty="0">
                <a:solidFill>
                  <a:srgbClr val="FF0000"/>
                </a:solidFill>
                <a:latin typeface="Courier New" panose="02070309020205020404" pitchFamily="49" charset="0"/>
                <a:cs typeface="Courier New" panose="02070309020205020404" pitchFamily="49" charset="0"/>
              </a:rPr>
              <a:t>Analog Input and Output</a:t>
            </a:r>
          </a:p>
          <a:p>
            <a:pPr lvl="1"/>
            <a:r>
              <a:rPr lang="en-US" altLang="ja-JP" sz="2200" dirty="0">
                <a:solidFill>
                  <a:srgbClr val="FF0000"/>
                </a:solidFill>
                <a:latin typeface="Courier New" panose="02070309020205020404" pitchFamily="49" charset="0"/>
                <a:cs typeface="Courier New" panose="02070309020205020404" pitchFamily="49" charset="0"/>
              </a:rPr>
              <a:t>PWM output</a:t>
            </a:r>
          </a:p>
          <a:p>
            <a:pPr lvl="1"/>
            <a:r>
              <a:rPr lang="en-US" altLang="ja-JP" sz="2200" dirty="0" err="1">
                <a:solidFill>
                  <a:srgbClr val="FF0000"/>
                </a:solidFill>
              </a:rPr>
              <a:t>aout</a:t>
            </a:r>
            <a:r>
              <a:rPr lang="en-US" altLang="ja-JP" sz="2200" dirty="0">
                <a:solidFill>
                  <a:srgbClr val="FF0000"/>
                </a:solidFill>
              </a:rPr>
              <a:t> object</a:t>
            </a:r>
            <a:endParaRPr lang="en-US" altLang="ja-JP" sz="2600" dirty="0">
              <a:solidFill>
                <a:srgbClr val="FF0000"/>
              </a:solidFill>
            </a:endParaRPr>
          </a:p>
          <a:p>
            <a:pPr lvl="1"/>
            <a:r>
              <a:rPr lang="en-US" altLang="ja-JP" sz="2200" dirty="0" err="1">
                <a:solidFill>
                  <a:srgbClr val="FF0000"/>
                </a:solidFill>
                <a:latin typeface="Courier New" panose="02070309020205020404" pitchFamily="49" charset="0"/>
                <a:cs typeface="Courier New" panose="02070309020205020404" pitchFamily="49" charset="0"/>
              </a:rPr>
              <a:t>ain</a:t>
            </a:r>
            <a:r>
              <a:rPr lang="en-US" altLang="ja-JP" sz="2200" dirty="0">
                <a:solidFill>
                  <a:srgbClr val="FF0000"/>
                </a:solidFill>
                <a:latin typeface="Courier New" panose="02070309020205020404" pitchFamily="49" charset="0"/>
                <a:cs typeface="Courier New" panose="02070309020205020404" pitchFamily="49" charset="0"/>
              </a:rPr>
              <a:t> object</a:t>
            </a:r>
          </a:p>
          <a:p>
            <a:pPr lvl="1"/>
            <a:r>
              <a:rPr lang="en-US" altLang="ja-JP" sz="2200" dirty="0">
                <a:solidFill>
                  <a:srgbClr val="FF0000"/>
                </a:solidFill>
                <a:latin typeface="Courier New" panose="02070309020205020404" pitchFamily="49" charset="0"/>
                <a:cs typeface="Courier New" panose="02070309020205020404" pitchFamily="49" charset="0"/>
              </a:rPr>
              <a:t>map object</a:t>
            </a:r>
          </a:p>
          <a:p>
            <a:pPr lvl="1"/>
            <a:r>
              <a:rPr lang="en-US" altLang="ja-JP" dirty="0">
                <a:solidFill>
                  <a:srgbClr val="FF0000"/>
                </a:solidFill>
              </a:rPr>
              <a:t>voltage divider</a:t>
            </a:r>
          </a:p>
          <a:p>
            <a:pPr lvl="1"/>
            <a:endParaRPr lang="en-US" altLang="ja-JP" dirty="0"/>
          </a:p>
          <a:p>
            <a:r>
              <a:rPr lang="en-US" altLang="ja-JP" dirty="0">
                <a:solidFill>
                  <a:srgbClr val="FF0000"/>
                </a:solidFill>
              </a:rPr>
              <a:t>Using an Analog Sensor as a switch</a:t>
            </a:r>
          </a:p>
          <a:p>
            <a:pPr lvl="1"/>
            <a:r>
              <a:rPr lang="en-US" altLang="ja-JP" dirty="0">
                <a:solidFill>
                  <a:srgbClr val="FF0000"/>
                </a:solidFill>
              </a:rPr>
              <a:t>thresholding</a:t>
            </a:r>
          </a:p>
          <a:p>
            <a:pPr lvl="1"/>
            <a:r>
              <a:rPr lang="en-US" altLang="ja-JP" dirty="0">
                <a:solidFill>
                  <a:srgbClr val="FF0000"/>
                </a:solidFill>
              </a:rPr>
              <a:t>triggering</a:t>
            </a:r>
          </a:p>
          <a:p>
            <a:pPr lvl="1"/>
            <a:endParaRPr lang="en-US" altLang="ja-JP" dirty="0">
              <a:solidFill>
                <a:srgbClr val="FF0000"/>
              </a:solidFill>
            </a:endParaRPr>
          </a:p>
          <a:p>
            <a:r>
              <a:rPr lang="en-US" altLang="ja-JP" dirty="0" err="1">
                <a:solidFill>
                  <a:srgbClr val="FF0000"/>
                </a:solidFill>
              </a:rPr>
              <a:t>Subpatch</a:t>
            </a:r>
            <a:endParaRPr lang="en-US" altLang="ja-JP" dirty="0">
              <a:solidFill>
                <a:srgbClr val="FF0000"/>
              </a:solidFill>
            </a:endParaRPr>
          </a:p>
          <a:p>
            <a:endParaRPr lang="en-US" altLang="ja-JP" dirty="0">
              <a:latin typeface="Courier New" panose="02070309020205020404" pitchFamily="49" charset="0"/>
              <a:cs typeface="Courier New" panose="02070309020205020404" pitchFamily="49" charset="0"/>
            </a:endParaRPr>
          </a:p>
          <a:p>
            <a:pPr marL="457200" lvl="1" indent="0">
              <a:buNone/>
            </a:pPr>
            <a:endParaRPr lang="en-US" altLang="ja-JP" dirty="0">
              <a:latin typeface="Courier New" panose="02070309020205020404" pitchFamily="49" charset="0"/>
              <a:cs typeface="Courier New" panose="02070309020205020404" pitchFamily="49" charset="0"/>
            </a:endParaRPr>
          </a:p>
          <a:p>
            <a:pPr lvl="1"/>
            <a:endParaRPr lang="en-US" altLang="ja-JP" dirty="0">
              <a:latin typeface="Courier New" panose="02070309020205020404" pitchFamily="49" charset="0"/>
              <a:cs typeface="Courier New" panose="02070309020205020404" pitchFamily="49" charset="0"/>
            </a:endParaRPr>
          </a:p>
          <a:p>
            <a:pPr lvl="1"/>
            <a:endParaRPr lang="ja-JP" altLang="en-US">
              <a:latin typeface="Courier New" panose="02070309020205020404" pitchFamily="49" charset="0"/>
              <a:cs typeface="Courier New" panose="02070309020205020404" pitchFamily="49" charset="0"/>
            </a:endParaRPr>
          </a:p>
        </p:txBody>
      </p:sp>
      <p:sp>
        <p:nvSpPr>
          <p:cNvPr id="4" name="スライド番号プレースホルダー 3">
            <a:extLst>
              <a:ext uri="{FF2B5EF4-FFF2-40B4-BE49-F238E27FC236}">
                <a16:creationId xmlns:a16="http://schemas.microsoft.com/office/drawing/2014/main" id="{B06893A6-3C04-AA49-A5CE-319A8460F1A5}"/>
              </a:ext>
            </a:extLst>
          </p:cNvPr>
          <p:cNvSpPr>
            <a:spLocks noGrp="1"/>
          </p:cNvSpPr>
          <p:nvPr>
            <p:ph type="sldNum" sz="quarter" idx="12"/>
          </p:nvPr>
        </p:nvSpPr>
        <p:spPr/>
        <p:txBody>
          <a:bodyPr/>
          <a:lstStyle/>
          <a:p>
            <a:fld id="{D5DDEC14-9F2A-1C40-9F92-7E724392E266}" type="slidenum">
              <a:rPr kumimoji="1" lang="ja-JP" altLang="en-US" smtClean="0"/>
              <a:t>74</a:t>
            </a:fld>
            <a:endParaRPr kumimoji="1" lang="ja-JP" altLang="en-US"/>
          </a:p>
        </p:txBody>
      </p:sp>
      <p:sp>
        <p:nvSpPr>
          <p:cNvPr id="5" name="コンテンツ プレースホルダー 2">
            <a:extLst>
              <a:ext uri="{FF2B5EF4-FFF2-40B4-BE49-F238E27FC236}">
                <a16:creationId xmlns:a16="http://schemas.microsoft.com/office/drawing/2014/main" id="{56E78270-F2F9-C44D-94C5-9E35CA84DA61}"/>
              </a:ext>
            </a:extLst>
          </p:cNvPr>
          <p:cNvSpPr txBox="1">
            <a:spLocks/>
          </p:cNvSpPr>
          <p:nvPr/>
        </p:nvSpPr>
        <p:spPr>
          <a:xfrm>
            <a:off x="6294620" y="1825624"/>
            <a:ext cx="5412698"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1300" dirty="0"/>
          </a:p>
        </p:txBody>
      </p:sp>
      <p:sp>
        <p:nvSpPr>
          <p:cNvPr id="6" name="コンテンツ プレースホルダー 2">
            <a:extLst>
              <a:ext uri="{FF2B5EF4-FFF2-40B4-BE49-F238E27FC236}">
                <a16:creationId xmlns:a16="http://schemas.microsoft.com/office/drawing/2014/main" id="{80C95288-DD36-A54B-A1B0-96FFBEF0076B}"/>
              </a:ext>
            </a:extLst>
          </p:cNvPr>
          <p:cNvSpPr txBox="1">
            <a:spLocks/>
          </p:cNvSpPr>
          <p:nvPr/>
        </p:nvSpPr>
        <p:spPr>
          <a:xfrm>
            <a:off x="5882390" y="1735136"/>
            <a:ext cx="5059181"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Servomotor</a:t>
            </a:r>
          </a:p>
          <a:p>
            <a:endParaRPr lang="en-US" altLang="ja-JP" dirty="0"/>
          </a:p>
          <a:p>
            <a:r>
              <a:rPr lang="en-US" altLang="ja-JP" dirty="0"/>
              <a:t>Stepper Motor</a:t>
            </a:r>
          </a:p>
          <a:p>
            <a:endParaRPr lang="en-US" altLang="ja-JP" dirty="0"/>
          </a:p>
          <a:p>
            <a:r>
              <a:rPr lang="en-US" altLang="ja-JP" dirty="0"/>
              <a:t>Capacitive Sensing</a:t>
            </a:r>
          </a:p>
          <a:p>
            <a:endParaRPr lang="en-US" altLang="ja-JP" dirty="0"/>
          </a:p>
          <a:p>
            <a:r>
              <a:rPr lang="en-US" altLang="ja-JP" dirty="0"/>
              <a:t>Conductive Materials</a:t>
            </a:r>
            <a:endParaRPr lang="ja-JP" altLang="en-US"/>
          </a:p>
        </p:txBody>
      </p:sp>
    </p:spTree>
    <p:extLst>
      <p:ext uri="{BB962C8B-B14F-4D97-AF65-F5344CB8AC3E}">
        <p14:creationId xmlns:p14="http://schemas.microsoft.com/office/powerpoint/2010/main" val="6893971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A8019B-B98C-544F-89F2-07849CF12C14}"/>
              </a:ext>
            </a:extLst>
          </p:cNvPr>
          <p:cNvSpPr>
            <a:spLocks noGrp="1"/>
          </p:cNvSpPr>
          <p:nvPr>
            <p:ph type="ctrTitle"/>
          </p:nvPr>
        </p:nvSpPr>
        <p:spPr/>
        <p:txBody>
          <a:bodyPr>
            <a:normAutofit/>
          </a:bodyPr>
          <a:lstStyle/>
          <a:p>
            <a:r>
              <a:rPr lang="en-US" altLang="ja-JP" sz="2800" dirty="0"/>
              <a:t>Session 2.3: </a:t>
            </a:r>
            <a:br>
              <a:rPr lang="en-US" altLang="ja-JP" sz="2800" dirty="0"/>
            </a:br>
            <a:r>
              <a:rPr lang="en-US" altLang="ja-JP" sz="2800" dirty="0"/>
              <a:t>Servomotor and Stepper Motor</a:t>
            </a:r>
            <a:endParaRPr kumimoji="1" lang="ja-JP" altLang="en-US" sz="2800"/>
          </a:p>
        </p:txBody>
      </p:sp>
      <p:sp>
        <p:nvSpPr>
          <p:cNvPr id="3" name="字幕 2">
            <a:extLst>
              <a:ext uri="{FF2B5EF4-FFF2-40B4-BE49-F238E27FC236}">
                <a16:creationId xmlns:a16="http://schemas.microsoft.com/office/drawing/2014/main" id="{5B6D2FDC-8773-D945-B839-A577899352CA}"/>
              </a:ext>
            </a:extLst>
          </p:cNvPr>
          <p:cNvSpPr>
            <a:spLocks noGrp="1"/>
          </p:cNvSpPr>
          <p:nvPr>
            <p:ph type="subTitle"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2D377B3-4170-2842-8737-9C9D7862B1B2}"/>
              </a:ext>
            </a:extLst>
          </p:cNvPr>
          <p:cNvSpPr>
            <a:spLocks noGrp="1"/>
          </p:cNvSpPr>
          <p:nvPr>
            <p:ph type="sldNum" sz="quarter" idx="12"/>
          </p:nvPr>
        </p:nvSpPr>
        <p:spPr/>
        <p:txBody>
          <a:bodyPr/>
          <a:lstStyle/>
          <a:p>
            <a:fld id="{D5DDEC14-9F2A-1C40-9F92-7E724392E266}" type="slidenum">
              <a:rPr kumimoji="1" lang="ja-JP" altLang="en-US" smtClean="0"/>
              <a:t>75</a:t>
            </a:fld>
            <a:endParaRPr kumimoji="1" lang="ja-JP" altLang="en-US"/>
          </a:p>
        </p:txBody>
      </p:sp>
    </p:spTree>
    <p:extLst>
      <p:ext uri="{BB962C8B-B14F-4D97-AF65-F5344CB8AC3E}">
        <p14:creationId xmlns:p14="http://schemas.microsoft.com/office/powerpoint/2010/main" val="996752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79EB63-FD97-184E-8961-94D4EC4F0EE4}"/>
              </a:ext>
            </a:extLst>
          </p:cNvPr>
          <p:cNvSpPr>
            <a:spLocks noGrp="1"/>
          </p:cNvSpPr>
          <p:nvPr>
            <p:ph type="title"/>
          </p:nvPr>
        </p:nvSpPr>
        <p:spPr/>
        <p:txBody>
          <a:bodyPr/>
          <a:lstStyle/>
          <a:p>
            <a:r>
              <a:rPr kumimoji="1" lang="en-US" altLang="ja-CN" dirty="0"/>
              <a:t>Servomotor</a:t>
            </a:r>
            <a:endParaRPr kumimoji="1" lang="ja-CN" altLang="en-US" dirty="0"/>
          </a:p>
        </p:txBody>
      </p:sp>
      <p:sp>
        <p:nvSpPr>
          <p:cNvPr id="3" name="コンテンツ プレースホルダー 2">
            <a:extLst>
              <a:ext uri="{FF2B5EF4-FFF2-40B4-BE49-F238E27FC236}">
                <a16:creationId xmlns:a16="http://schemas.microsoft.com/office/drawing/2014/main" id="{6AAB3B43-0F7C-764C-8318-D929AEA31084}"/>
              </a:ext>
            </a:extLst>
          </p:cNvPr>
          <p:cNvSpPr>
            <a:spLocks noGrp="1"/>
          </p:cNvSpPr>
          <p:nvPr>
            <p:ph idx="1"/>
          </p:nvPr>
        </p:nvSpPr>
        <p:spPr>
          <a:xfrm>
            <a:off x="838199" y="1825625"/>
            <a:ext cx="6532645" cy="4351338"/>
          </a:xfrm>
        </p:spPr>
        <p:txBody>
          <a:bodyPr>
            <a:normAutofit/>
          </a:bodyPr>
          <a:lstStyle/>
          <a:p>
            <a:r>
              <a:rPr lang="en-US" altLang="ja-JP" sz="1800" dirty="0"/>
              <a:t>A </a:t>
            </a:r>
            <a:r>
              <a:rPr lang="en-US" altLang="ja-JP" sz="1800" i="1" dirty="0"/>
              <a:t>servomotor</a:t>
            </a:r>
            <a:r>
              <a:rPr lang="en-US" altLang="ja-JP" sz="1800" dirty="0"/>
              <a:t> is a </a:t>
            </a:r>
            <a:r>
              <a:rPr lang="en-US" altLang="ja-JP" sz="1800" dirty="0">
                <a:hlinkClick r:id="rId2" tooltip="Rotary actuator"/>
              </a:rPr>
              <a:t>rotary actuator</a:t>
            </a:r>
            <a:r>
              <a:rPr lang="en-US" altLang="ja-JP" sz="1800" dirty="0"/>
              <a:t> or </a:t>
            </a:r>
            <a:r>
              <a:rPr lang="en-US" altLang="ja-JP" sz="1800" dirty="0">
                <a:hlinkClick r:id="rId3" tooltip="Linear actuator"/>
              </a:rPr>
              <a:t>linear actuator</a:t>
            </a:r>
            <a:r>
              <a:rPr lang="en-US" altLang="ja-JP" sz="1800" dirty="0"/>
              <a:t> that allows for precise control of angular or linear position, velocity and acceleration [1].</a:t>
            </a:r>
          </a:p>
          <a:p>
            <a:endParaRPr lang="en-US" altLang="ja-JP" sz="1800" dirty="0"/>
          </a:p>
          <a:p>
            <a:r>
              <a:rPr lang="en-US" altLang="ja-JP" sz="1800" dirty="0"/>
              <a:t>You can use a servomotor for many purposes.</a:t>
            </a:r>
          </a:p>
          <a:p>
            <a:endParaRPr lang="en-US" altLang="ja-JP" sz="1800" dirty="0"/>
          </a:p>
          <a:p>
            <a:r>
              <a:rPr lang="en-US" altLang="ja-JP" sz="1800" dirty="0"/>
              <a:t>For instance, you can control an arm of your robot.</a:t>
            </a:r>
          </a:p>
          <a:p>
            <a:endParaRPr kumimoji="1" lang="ja-CN" altLang="en-US" sz="1800" dirty="0"/>
          </a:p>
        </p:txBody>
      </p:sp>
      <p:sp>
        <p:nvSpPr>
          <p:cNvPr id="4" name="スライド番号プレースホルダー 3">
            <a:extLst>
              <a:ext uri="{FF2B5EF4-FFF2-40B4-BE49-F238E27FC236}">
                <a16:creationId xmlns:a16="http://schemas.microsoft.com/office/drawing/2014/main" id="{2339AF2C-712E-5B45-9AC9-C597EE9E3BF2}"/>
              </a:ext>
            </a:extLst>
          </p:cNvPr>
          <p:cNvSpPr>
            <a:spLocks noGrp="1"/>
          </p:cNvSpPr>
          <p:nvPr>
            <p:ph type="sldNum" sz="quarter" idx="12"/>
          </p:nvPr>
        </p:nvSpPr>
        <p:spPr/>
        <p:txBody>
          <a:bodyPr/>
          <a:lstStyle/>
          <a:p>
            <a:fld id="{D5DDEC14-9F2A-1C40-9F92-7E724392E266}" type="slidenum">
              <a:rPr kumimoji="1" lang="ja-JP" altLang="en-US" smtClean="0"/>
              <a:t>76</a:t>
            </a:fld>
            <a:endParaRPr kumimoji="1" lang="ja-JP" altLang="en-US"/>
          </a:p>
        </p:txBody>
      </p:sp>
      <p:pic>
        <p:nvPicPr>
          <p:cNvPr id="5" name="図 4">
            <a:extLst>
              <a:ext uri="{FF2B5EF4-FFF2-40B4-BE49-F238E27FC236}">
                <a16:creationId xmlns:a16="http://schemas.microsoft.com/office/drawing/2014/main" id="{F8AC3B23-EC7C-0146-AA40-34DB5349EE6D}"/>
              </a:ext>
            </a:extLst>
          </p:cNvPr>
          <p:cNvPicPr>
            <a:picLocks noChangeAspect="1"/>
          </p:cNvPicPr>
          <p:nvPr/>
        </p:nvPicPr>
        <p:blipFill>
          <a:blip r:embed="rId4"/>
          <a:stretch>
            <a:fillRect/>
          </a:stretch>
        </p:blipFill>
        <p:spPr>
          <a:xfrm>
            <a:off x="7370845" y="2023810"/>
            <a:ext cx="3982955" cy="2905535"/>
          </a:xfrm>
          <a:prstGeom prst="rect">
            <a:avLst/>
          </a:prstGeom>
        </p:spPr>
      </p:pic>
      <p:sp>
        <p:nvSpPr>
          <p:cNvPr id="6" name="正方形/長方形 5">
            <a:extLst>
              <a:ext uri="{FF2B5EF4-FFF2-40B4-BE49-F238E27FC236}">
                <a16:creationId xmlns:a16="http://schemas.microsoft.com/office/drawing/2014/main" id="{9603CB21-D745-B644-A769-40BC52846195}"/>
              </a:ext>
            </a:extLst>
          </p:cNvPr>
          <p:cNvSpPr/>
          <p:nvPr/>
        </p:nvSpPr>
        <p:spPr>
          <a:xfrm>
            <a:off x="4337379" y="6406895"/>
            <a:ext cx="6893330" cy="415498"/>
          </a:xfrm>
          <a:prstGeom prst="rect">
            <a:avLst/>
          </a:prstGeom>
        </p:spPr>
        <p:txBody>
          <a:bodyPr wrap="square">
            <a:spAutoFit/>
          </a:bodyPr>
          <a:lstStyle/>
          <a:p>
            <a:r>
              <a:rPr lang="en-US" altLang="ja-JP" sz="1050" dirty="0">
                <a:latin typeface="Courier New" panose="02070309020205020404" pitchFamily="49" charset="0"/>
                <a:cs typeface="Courier New" panose="02070309020205020404" pitchFamily="49" charset="0"/>
              </a:rPr>
              <a:t>Image: </a:t>
            </a:r>
            <a:r>
              <a:rPr lang="ja-JP" altLang="en-US" sz="1050" dirty="0">
                <a:latin typeface="Courier New" panose="02070309020205020404" pitchFamily="49" charset="0"/>
                <a:cs typeface="Courier New" panose="02070309020205020404" pitchFamily="49" charset="0"/>
              </a:rPr>
              <a:t>https://c1.staticflickr.com/4/3091/2569961787_e7743762b3_b.jpg</a:t>
            </a:r>
            <a:r>
              <a:rPr lang="pt-BR" altLang="ja-JP" sz="1050" dirty="0">
                <a:latin typeface="Courier New" panose="02070309020205020404" pitchFamily="49" charset="0"/>
                <a:cs typeface="Courier New" panose="02070309020205020404" pitchFamily="49" charset="0"/>
              </a:rPr>
              <a:t>(CC BY-SA 2.0)</a:t>
            </a:r>
          </a:p>
          <a:p>
            <a:endParaRPr lang="ja-JP" altLang="en-US" sz="1050" dirty="0">
              <a:latin typeface="Courier New" panose="02070309020205020404" pitchFamily="49" charset="0"/>
              <a:cs typeface="Courier New" panose="02070309020205020404" pitchFamily="49" charset="0"/>
            </a:endParaRPr>
          </a:p>
        </p:txBody>
      </p:sp>
      <p:sp>
        <p:nvSpPr>
          <p:cNvPr id="7" name="正方形/長方形 6">
            <a:extLst>
              <a:ext uri="{FF2B5EF4-FFF2-40B4-BE49-F238E27FC236}">
                <a16:creationId xmlns:a16="http://schemas.microsoft.com/office/drawing/2014/main" id="{F9172F3E-F408-AE42-A4F5-11E74DB9B37E}"/>
              </a:ext>
            </a:extLst>
          </p:cNvPr>
          <p:cNvSpPr/>
          <p:nvPr/>
        </p:nvSpPr>
        <p:spPr>
          <a:xfrm>
            <a:off x="6015462" y="6204120"/>
            <a:ext cx="5190275" cy="253916"/>
          </a:xfrm>
          <a:prstGeom prst="rect">
            <a:avLst/>
          </a:prstGeom>
        </p:spPr>
        <p:txBody>
          <a:bodyPr wrap="square">
            <a:spAutoFit/>
          </a:bodyPr>
          <a:lstStyle/>
          <a:p>
            <a:pPr>
              <a:buFont typeface="+mj-lt"/>
              <a:buAutoNum type="arabicPeriod"/>
            </a:pPr>
            <a:r>
              <a:rPr lang="en-US" altLang="ja-JP" sz="1050" dirty="0">
                <a:solidFill>
                  <a:srgbClr val="222222"/>
                </a:solidFill>
                <a:latin typeface="Courier New" panose="02070309020205020404" pitchFamily="49" charset="0"/>
                <a:cs typeface="Courier New" panose="02070309020205020404" pitchFamily="49" charset="0"/>
              </a:rPr>
              <a:t> </a:t>
            </a:r>
            <a:r>
              <a:rPr lang="en-US" altLang="ja-JP" sz="1050" dirty="0">
                <a:solidFill>
                  <a:srgbClr val="663366"/>
                </a:solidFill>
                <a:latin typeface="Courier New" panose="02070309020205020404" pitchFamily="49" charset="0"/>
                <a:cs typeface="Courier New" panose="02070309020205020404" pitchFamily="49" charset="0"/>
                <a:hlinkClick r:id="rId5"/>
              </a:rPr>
              <a:t>http://www.princeton.edu/~mae412/TEXT/NTRAK2002/292-302.pdf</a:t>
            </a:r>
            <a:endParaRPr lang="en-US" altLang="ja-JP" sz="1050" b="0" i="0" dirty="0">
              <a:solidFill>
                <a:srgbClr val="222222"/>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165245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F4051D-7429-DC46-A063-E4E48F25548A}"/>
              </a:ext>
            </a:extLst>
          </p:cNvPr>
          <p:cNvSpPr>
            <a:spLocks noGrp="1"/>
          </p:cNvSpPr>
          <p:nvPr>
            <p:ph type="title"/>
          </p:nvPr>
        </p:nvSpPr>
        <p:spPr/>
        <p:txBody>
          <a:bodyPr/>
          <a:lstStyle/>
          <a:p>
            <a:r>
              <a:rPr lang="en-US" altLang="ja-CN" dirty="0"/>
              <a:t>Servomotor</a:t>
            </a:r>
            <a:endParaRPr kumimoji="1" lang="ja-CN" altLang="en-US" dirty="0"/>
          </a:p>
        </p:txBody>
      </p:sp>
      <p:sp>
        <p:nvSpPr>
          <p:cNvPr id="3" name="コンテンツ プレースホルダー 2">
            <a:extLst>
              <a:ext uri="{FF2B5EF4-FFF2-40B4-BE49-F238E27FC236}">
                <a16:creationId xmlns:a16="http://schemas.microsoft.com/office/drawing/2014/main" id="{214FEC6B-AA79-1A4F-B606-D1057B40FB1C}"/>
              </a:ext>
            </a:extLst>
          </p:cNvPr>
          <p:cNvSpPr>
            <a:spLocks noGrp="1"/>
          </p:cNvSpPr>
          <p:nvPr>
            <p:ph idx="1"/>
          </p:nvPr>
        </p:nvSpPr>
        <p:spPr/>
        <p:txBody>
          <a:bodyPr/>
          <a:lstStyle/>
          <a:p>
            <a:endParaRPr kumimoji="1" lang="ja-CN" altLang="en-US"/>
          </a:p>
        </p:txBody>
      </p:sp>
      <p:sp>
        <p:nvSpPr>
          <p:cNvPr id="4" name="スライド番号プレースホルダー 3">
            <a:extLst>
              <a:ext uri="{FF2B5EF4-FFF2-40B4-BE49-F238E27FC236}">
                <a16:creationId xmlns:a16="http://schemas.microsoft.com/office/drawing/2014/main" id="{E77BE358-C10F-EE44-B3D0-539B1597156F}"/>
              </a:ext>
            </a:extLst>
          </p:cNvPr>
          <p:cNvSpPr>
            <a:spLocks noGrp="1"/>
          </p:cNvSpPr>
          <p:nvPr>
            <p:ph type="sldNum" sz="quarter" idx="12"/>
          </p:nvPr>
        </p:nvSpPr>
        <p:spPr/>
        <p:txBody>
          <a:bodyPr/>
          <a:lstStyle/>
          <a:p>
            <a:fld id="{D5DDEC14-9F2A-1C40-9F92-7E724392E266}" type="slidenum">
              <a:rPr kumimoji="1" lang="ja-JP" altLang="en-US" smtClean="0"/>
              <a:t>77</a:t>
            </a:fld>
            <a:endParaRPr kumimoji="1" lang="ja-JP" altLang="en-US"/>
          </a:p>
        </p:txBody>
      </p:sp>
      <p:pic>
        <p:nvPicPr>
          <p:cNvPr id="5" name="図 4">
            <a:extLst>
              <a:ext uri="{FF2B5EF4-FFF2-40B4-BE49-F238E27FC236}">
                <a16:creationId xmlns:a16="http://schemas.microsoft.com/office/drawing/2014/main" id="{70F4526F-DE6B-9647-BECA-6906C18331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0013" y="2690488"/>
            <a:ext cx="3723639" cy="3509144"/>
          </a:xfrm>
          <a:prstGeom prst="rect">
            <a:avLst/>
          </a:prstGeom>
        </p:spPr>
      </p:pic>
      <p:pic>
        <p:nvPicPr>
          <p:cNvPr id="6" name="図 5">
            <a:extLst>
              <a:ext uri="{FF2B5EF4-FFF2-40B4-BE49-F238E27FC236}">
                <a16:creationId xmlns:a16="http://schemas.microsoft.com/office/drawing/2014/main" id="{54A00148-E7F7-9746-9680-8FAA3CFF95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924" y="1870075"/>
            <a:ext cx="4690063" cy="4339560"/>
          </a:xfrm>
          <a:prstGeom prst="rect">
            <a:avLst/>
          </a:prstGeom>
        </p:spPr>
      </p:pic>
    </p:spTree>
    <p:extLst>
      <p:ext uri="{BB962C8B-B14F-4D97-AF65-F5344CB8AC3E}">
        <p14:creationId xmlns:p14="http://schemas.microsoft.com/office/powerpoint/2010/main" val="14599315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A3C210-D870-B54B-B093-5F803A33878B}"/>
              </a:ext>
            </a:extLst>
          </p:cNvPr>
          <p:cNvSpPr>
            <a:spLocks noGrp="1"/>
          </p:cNvSpPr>
          <p:nvPr>
            <p:ph type="title"/>
          </p:nvPr>
        </p:nvSpPr>
        <p:spPr/>
        <p:txBody>
          <a:bodyPr/>
          <a:lstStyle/>
          <a:p>
            <a:r>
              <a:rPr kumimoji="1" lang="en-US" altLang="ja-CN" dirty="0"/>
              <a:t>Servo Object</a:t>
            </a:r>
            <a:endParaRPr kumimoji="1" lang="ja-CN" altLang="en-US" dirty="0"/>
          </a:p>
        </p:txBody>
      </p:sp>
      <p:sp>
        <p:nvSpPr>
          <p:cNvPr id="4" name="スライド番号プレースホルダー 3">
            <a:extLst>
              <a:ext uri="{FF2B5EF4-FFF2-40B4-BE49-F238E27FC236}">
                <a16:creationId xmlns:a16="http://schemas.microsoft.com/office/drawing/2014/main" id="{438C51B4-4DFE-E54A-9578-C87F786BB56E}"/>
              </a:ext>
            </a:extLst>
          </p:cNvPr>
          <p:cNvSpPr>
            <a:spLocks noGrp="1"/>
          </p:cNvSpPr>
          <p:nvPr>
            <p:ph type="sldNum" sz="quarter" idx="12"/>
          </p:nvPr>
        </p:nvSpPr>
        <p:spPr/>
        <p:txBody>
          <a:bodyPr/>
          <a:lstStyle/>
          <a:p>
            <a:fld id="{D5DDEC14-9F2A-1C40-9F92-7E724392E266}" type="slidenum">
              <a:rPr kumimoji="1" lang="ja-JP" altLang="en-US" smtClean="0"/>
              <a:t>78</a:t>
            </a:fld>
            <a:endParaRPr kumimoji="1" lang="ja-JP" altLang="en-US"/>
          </a:p>
        </p:txBody>
      </p:sp>
      <p:sp>
        <p:nvSpPr>
          <p:cNvPr id="8" name="コンテンツ プレースホルダー 7">
            <a:extLst>
              <a:ext uri="{FF2B5EF4-FFF2-40B4-BE49-F238E27FC236}">
                <a16:creationId xmlns:a16="http://schemas.microsoft.com/office/drawing/2014/main" id="{68C53548-ECE0-7C4B-A6CE-36FB675BBA03}"/>
              </a:ext>
            </a:extLst>
          </p:cNvPr>
          <p:cNvSpPr>
            <a:spLocks noGrp="1"/>
          </p:cNvSpPr>
          <p:nvPr>
            <p:ph idx="1"/>
          </p:nvPr>
        </p:nvSpPr>
        <p:spPr/>
        <p:txBody>
          <a:bodyPr/>
          <a:lstStyle/>
          <a:p>
            <a:pPr marL="0" indent="0">
              <a:buNone/>
            </a:pPr>
            <a:endParaRPr lang="en-US" altLang="ja-CN" dirty="0"/>
          </a:p>
          <a:p>
            <a:pPr marL="0" indent="0">
              <a:buNone/>
            </a:pPr>
            <a:endParaRPr lang="en-US" altLang="ja-CN" dirty="0"/>
          </a:p>
          <a:p>
            <a:r>
              <a:rPr lang="en-US" altLang="ja-CN" dirty="0"/>
              <a:t>The servo object controls a servomotor.</a:t>
            </a:r>
          </a:p>
          <a:p>
            <a:pPr lvl="1"/>
            <a:r>
              <a:rPr lang="en-US" altLang="ja-CN" dirty="0"/>
              <a:t>The first argument is the pin number where the servomotor’s signal pin is connected.</a:t>
            </a:r>
          </a:p>
          <a:p>
            <a:pPr lvl="1"/>
            <a:r>
              <a:rPr lang="en-US" altLang="ja-CN" dirty="0"/>
              <a:t>As a servomotor is controlled by the PWM output, you must use the PWM output pin.</a:t>
            </a:r>
          </a:p>
          <a:p>
            <a:pPr lvl="1"/>
            <a:r>
              <a:rPr lang="en-US" altLang="ja-CN" dirty="0"/>
              <a:t>When an integer value (between 0 – 180) is received at the left inlet, the servo object rotates the servo motor.</a:t>
            </a:r>
          </a:p>
          <a:p>
            <a:pPr marL="0" indent="0">
              <a:buNone/>
            </a:pPr>
            <a:endParaRPr lang="ja-CN" altLang="en-US" dirty="0"/>
          </a:p>
        </p:txBody>
      </p:sp>
      <p:pic>
        <p:nvPicPr>
          <p:cNvPr id="9" name="コンテンツ プレースホルダー 5">
            <a:extLst>
              <a:ext uri="{FF2B5EF4-FFF2-40B4-BE49-F238E27FC236}">
                <a16:creationId xmlns:a16="http://schemas.microsoft.com/office/drawing/2014/main" id="{0C844C2C-F37A-ED4F-BF5D-44B008FB8D13}"/>
              </a:ext>
            </a:extLst>
          </p:cNvPr>
          <p:cNvPicPr>
            <a:picLocks noChangeAspect="1"/>
          </p:cNvPicPr>
          <p:nvPr/>
        </p:nvPicPr>
        <p:blipFill>
          <a:blip r:embed="rId2"/>
          <a:stretch>
            <a:fillRect/>
          </a:stretch>
        </p:blipFill>
        <p:spPr>
          <a:xfrm>
            <a:off x="838200" y="1884558"/>
            <a:ext cx="2643554" cy="528711"/>
          </a:xfrm>
          <a:prstGeom prst="rect">
            <a:avLst/>
          </a:prstGeom>
        </p:spPr>
      </p:pic>
    </p:spTree>
    <p:extLst>
      <p:ext uri="{BB962C8B-B14F-4D97-AF65-F5344CB8AC3E}">
        <p14:creationId xmlns:p14="http://schemas.microsoft.com/office/powerpoint/2010/main" val="42840170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7DC687-6199-E94D-9165-FBA519F2DF2D}"/>
              </a:ext>
            </a:extLst>
          </p:cNvPr>
          <p:cNvSpPr>
            <a:spLocks noGrp="1"/>
          </p:cNvSpPr>
          <p:nvPr>
            <p:ph type="title"/>
          </p:nvPr>
        </p:nvSpPr>
        <p:spPr/>
        <p:txBody>
          <a:bodyPr/>
          <a:lstStyle/>
          <a:p>
            <a:r>
              <a:rPr kumimoji="1" lang="en-US" altLang="ja-CN" dirty="0" err="1"/>
              <a:t>Ardestan</a:t>
            </a:r>
            <a:r>
              <a:rPr kumimoji="1" lang="en-US" altLang="ja-CN" dirty="0"/>
              <a:t>: Example 03</a:t>
            </a:r>
            <a:endParaRPr kumimoji="1" lang="ja-CN" altLang="en-US" dirty="0"/>
          </a:p>
        </p:txBody>
      </p:sp>
      <p:sp>
        <p:nvSpPr>
          <p:cNvPr id="4" name="スライド番号プレースホルダー 3">
            <a:extLst>
              <a:ext uri="{FF2B5EF4-FFF2-40B4-BE49-F238E27FC236}">
                <a16:creationId xmlns:a16="http://schemas.microsoft.com/office/drawing/2014/main" id="{9E1E1847-9006-8945-AF98-24C4C792D2C3}"/>
              </a:ext>
            </a:extLst>
          </p:cNvPr>
          <p:cNvSpPr>
            <a:spLocks noGrp="1"/>
          </p:cNvSpPr>
          <p:nvPr>
            <p:ph type="sldNum" sz="quarter" idx="12"/>
          </p:nvPr>
        </p:nvSpPr>
        <p:spPr/>
        <p:txBody>
          <a:bodyPr/>
          <a:lstStyle/>
          <a:p>
            <a:fld id="{D5DDEC14-9F2A-1C40-9F92-7E724392E266}" type="slidenum">
              <a:rPr kumimoji="1" lang="ja-JP" altLang="en-US" smtClean="0"/>
              <a:t>79</a:t>
            </a:fld>
            <a:endParaRPr kumimoji="1" lang="ja-JP" altLang="en-US"/>
          </a:p>
        </p:txBody>
      </p:sp>
      <p:sp>
        <p:nvSpPr>
          <p:cNvPr id="8" name="コンテンツ プレースホルダー 7">
            <a:extLst>
              <a:ext uri="{FF2B5EF4-FFF2-40B4-BE49-F238E27FC236}">
                <a16:creationId xmlns:a16="http://schemas.microsoft.com/office/drawing/2014/main" id="{00199304-98A5-0D4F-8F0C-1DD5EFC9C2E1}"/>
              </a:ext>
            </a:extLst>
          </p:cNvPr>
          <p:cNvSpPr>
            <a:spLocks noGrp="1"/>
          </p:cNvSpPr>
          <p:nvPr>
            <p:ph idx="1"/>
          </p:nvPr>
        </p:nvSpPr>
        <p:spPr/>
        <p:txBody>
          <a:bodyPr/>
          <a:lstStyle/>
          <a:p>
            <a:pPr marL="0" indent="0">
              <a:buNone/>
            </a:pPr>
            <a:endParaRPr lang="ja-CN" altLang="en-US" dirty="0"/>
          </a:p>
        </p:txBody>
      </p:sp>
      <p:pic>
        <p:nvPicPr>
          <p:cNvPr id="9" name="コンテンツ プレースホルダー 5">
            <a:extLst>
              <a:ext uri="{FF2B5EF4-FFF2-40B4-BE49-F238E27FC236}">
                <a16:creationId xmlns:a16="http://schemas.microsoft.com/office/drawing/2014/main" id="{63549473-F233-264A-B23B-FE641B53BD44}"/>
              </a:ext>
            </a:extLst>
          </p:cNvPr>
          <p:cNvPicPr>
            <a:picLocks noChangeAspect="1"/>
          </p:cNvPicPr>
          <p:nvPr/>
        </p:nvPicPr>
        <p:blipFill>
          <a:blip r:embed="rId2"/>
          <a:stretch>
            <a:fillRect/>
          </a:stretch>
        </p:blipFill>
        <p:spPr>
          <a:xfrm>
            <a:off x="3414107" y="1825625"/>
            <a:ext cx="5082433" cy="4351338"/>
          </a:xfrm>
          <a:prstGeom prst="rect">
            <a:avLst/>
          </a:prstGeom>
        </p:spPr>
      </p:pic>
    </p:spTree>
    <p:extLst>
      <p:ext uri="{BB962C8B-B14F-4D97-AF65-F5344CB8AC3E}">
        <p14:creationId xmlns:p14="http://schemas.microsoft.com/office/powerpoint/2010/main" val="3391394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79A2F9-3114-0F47-B9BA-041BE485EEBC}"/>
              </a:ext>
            </a:extLst>
          </p:cNvPr>
          <p:cNvSpPr>
            <a:spLocks noGrp="1"/>
          </p:cNvSpPr>
          <p:nvPr>
            <p:ph type="title"/>
          </p:nvPr>
        </p:nvSpPr>
        <p:spPr/>
        <p:txBody>
          <a:bodyPr/>
          <a:lstStyle/>
          <a:p>
            <a:r>
              <a:rPr lang="en-US" altLang="ja-CN" dirty="0"/>
              <a:t>Analog Output</a:t>
            </a:r>
            <a:endParaRPr kumimoji="1" lang="ja-CN" altLang="en-US" dirty="0"/>
          </a:p>
        </p:txBody>
      </p:sp>
      <p:sp>
        <p:nvSpPr>
          <p:cNvPr id="3" name="コンテンツ プレースホルダー 2">
            <a:extLst>
              <a:ext uri="{FF2B5EF4-FFF2-40B4-BE49-F238E27FC236}">
                <a16:creationId xmlns:a16="http://schemas.microsoft.com/office/drawing/2014/main" id="{1E563092-7148-FB45-9930-B35D01C1DCE6}"/>
              </a:ext>
            </a:extLst>
          </p:cNvPr>
          <p:cNvSpPr>
            <a:spLocks noGrp="1"/>
          </p:cNvSpPr>
          <p:nvPr>
            <p:ph idx="1"/>
          </p:nvPr>
        </p:nvSpPr>
        <p:spPr/>
        <p:txBody>
          <a:bodyPr/>
          <a:lstStyle/>
          <a:p>
            <a:pPr marL="0" indent="0">
              <a:buNone/>
            </a:pPr>
            <a:r>
              <a:rPr kumimoji="1" lang="en-US" altLang="ja-CN" dirty="0"/>
              <a:t>NOTE:</a:t>
            </a:r>
          </a:p>
          <a:p>
            <a:pPr marL="0" indent="0">
              <a:buNone/>
            </a:pPr>
            <a:endParaRPr lang="en-US" altLang="ja-CN" dirty="0"/>
          </a:p>
          <a:p>
            <a:pPr marL="0" indent="0">
              <a:buNone/>
            </a:pPr>
            <a:r>
              <a:rPr kumimoji="1" lang="en-US" altLang="ja-CN" dirty="0"/>
              <a:t>Some Arduino family devices (such as Arduino Due) have </a:t>
            </a:r>
            <a:r>
              <a:rPr lang="en-US" altLang="ja-CN" dirty="0"/>
              <a:t>Digital-to-Analog converters (DAC).</a:t>
            </a:r>
          </a:p>
          <a:p>
            <a:pPr marL="0" indent="0">
              <a:buNone/>
            </a:pPr>
            <a:endParaRPr kumimoji="1" lang="en-US" altLang="ja-CN" dirty="0"/>
          </a:p>
          <a:p>
            <a:pPr marL="0" indent="0">
              <a:buNone/>
            </a:pPr>
            <a:r>
              <a:rPr lang="en-US" altLang="ja-CN" dirty="0"/>
              <a:t>Such a devices can directly output analog voltages (with the given resolution) without PWM.</a:t>
            </a:r>
            <a:endParaRPr kumimoji="1" lang="ja-CN" altLang="en-US" dirty="0"/>
          </a:p>
        </p:txBody>
      </p:sp>
      <p:sp>
        <p:nvSpPr>
          <p:cNvPr id="4" name="スライド番号プレースホルダー 3">
            <a:extLst>
              <a:ext uri="{FF2B5EF4-FFF2-40B4-BE49-F238E27FC236}">
                <a16:creationId xmlns:a16="http://schemas.microsoft.com/office/drawing/2014/main" id="{1C4FECE6-BB06-2F42-8DB4-BF61DD231116}"/>
              </a:ext>
            </a:extLst>
          </p:cNvPr>
          <p:cNvSpPr>
            <a:spLocks noGrp="1"/>
          </p:cNvSpPr>
          <p:nvPr>
            <p:ph type="sldNum" sz="quarter" idx="12"/>
          </p:nvPr>
        </p:nvSpPr>
        <p:spPr/>
        <p:txBody>
          <a:bodyPr/>
          <a:lstStyle/>
          <a:p>
            <a:fld id="{D5DDEC14-9F2A-1C40-9F92-7E724392E266}" type="slidenum">
              <a:rPr kumimoji="1" lang="ja-JP" altLang="en-US" smtClean="0"/>
              <a:t>8</a:t>
            </a:fld>
            <a:endParaRPr kumimoji="1" lang="ja-JP" altLang="en-US"/>
          </a:p>
        </p:txBody>
      </p:sp>
    </p:spTree>
    <p:extLst>
      <p:ext uri="{BB962C8B-B14F-4D97-AF65-F5344CB8AC3E}">
        <p14:creationId xmlns:p14="http://schemas.microsoft.com/office/powerpoint/2010/main" val="21958310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7DC687-6199-E94D-9165-FBA519F2DF2D}"/>
              </a:ext>
            </a:extLst>
          </p:cNvPr>
          <p:cNvSpPr>
            <a:spLocks noGrp="1"/>
          </p:cNvSpPr>
          <p:nvPr>
            <p:ph type="title"/>
          </p:nvPr>
        </p:nvSpPr>
        <p:spPr/>
        <p:txBody>
          <a:bodyPr/>
          <a:lstStyle/>
          <a:p>
            <a:r>
              <a:rPr kumimoji="1" lang="en-US" altLang="ja-CN" dirty="0" err="1"/>
              <a:t>Ardestan</a:t>
            </a:r>
            <a:r>
              <a:rPr kumimoji="1" lang="en-US" altLang="ja-CN" dirty="0"/>
              <a:t>: Exercise 07</a:t>
            </a:r>
            <a:endParaRPr kumimoji="1" lang="ja-CN" altLang="en-US" dirty="0"/>
          </a:p>
        </p:txBody>
      </p:sp>
      <p:sp>
        <p:nvSpPr>
          <p:cNvPr id="4" name="スライド番号プレースホルダー 3">
            <a:extLst>
              <a:ext uri="{FF2B5EF4-FFF2-40B4-BE49-F238E27FC236}">
                <a16:creationId xmlns:a16="http://schemas.microsoft.com/office/drawing/2014/main" id="{9E1E1847-9006-8945-AF98-24C4C792D2C3}"/>
              </a:ext>
            </a:extLst>
          </p:cNvPr>
          <p:cNvSpPr>
            <a:spLocks noGrp="1"/>
          </p:cNvSpPr>
          <p:nvPr>
            <p:ph type="sldNum" sz="quarter" idx="12"/>
          </p:nvPr>
        </p:nvSpPr>
        <p:spPr/>
        <p:txBody>
          <a:bodyPr/>
          <a:lstStyle/>
          <a:p>
            <a:fld id="{D5DDEC14-9F2A-1C40-9F92-7E724392E266}" type="slidenum">
              <a:rPr kumimoji="1" lang="ja-JP" altLang="en-US" smtClean="0"/>
              <a:t>80</a:t>
            </a:fld>
            <a:endParaRPr kumimoji="1" lang="ja-JP" altLang="en-US"/>
          </a:p>
        </p:txBody>
      </p:sp>
      <p:sp>
        <p:nvSpPr>
          <p:cNvPr id="8" name="コンテンツ プレースホルダー 7">
            <a:extLst>
              <a:ext uri="{FF2B5EF4-FFF2-40B4-BE49-F238E27FC236}">
                <a16:creationId xmlns:a16="http://schemas.microsoft.com/office/drawing/2014/main" id="{00199304-98A5-0D4F-8F0C-1DD5EFC9C2E1}"/>
              </a:ext>
            </a:extLst>
          </p:cNvPr>
          <p:cNvSpPr>
            <a:spLocks noGrp="1"/>
          </p:cNvSpPr>
          <p:nvPr>
            <p:ph idx="1"/>
          </p:nvPr>
        </p:nvSpPr>
        <p:spPr/>
        <p:txBody>
          <a:bodyPr/>
          <a:lstStyle/>
          <a:p>
            <a:r>
              <a:rPr lang="en-US" altLang="ja-CN" dirty="0"/>
              <a:t>Write a program and design a circuit to control the angle of a servomotor by a potentiometer.</a:t>
            </a:r>
          </a:p>
          <a:p>
            <a:endParaRPr lang="ja-CN" altLang="en-US" dirty="0"/>
          </a:p>
        </p:txBody>
      </p:sp>
    </p:spTree>
    <p:extLst>
      <p:ext uri="{BB962C8B-B14F-4D97-AF65-F5344CB8AC3E}">
        <p14:creationId xmlns:p14="http://schemas.microsoft.com/office/powerpoint/2010/main" val="4370177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Servomotor</a:t>
            </a:r>
            <a:endParaRPr kumimoji="1" lang="ja-JP" altLang="en-US" dirty="0"/>
          </a:p>
        </p:txBody>
      </p:sp>
      <p:sp>
        <p:nvSpPr>
          <p:cNvPr id="3" name="コンテンツ プレースホルダー 2"/>
          <p:cNvSpPr>
            <a:spLocks noGrp="1"/>
          </p:cNvSpPr>
          <p:nvPr>
            <p:ph idx="1"/>
          </p:nvPr>
        </p:nvSpPr>
        <p:spPr>
          <a:xfrm>
            <a:off x="838200" y="1825625"/>
            <a:ext cx="5708904" cy="4351338"/>
          </a:xfrm>
        </p:spPr>
        <p:txBody>
          <a:bodyPr>
            <a:normAutofit/>
          </a:bodyPr>
          <a:lstStyle/>
          <a:p>
            <a:r>
              <a:rPr lang="en-US" altLang="ja-JP" sz="2000" dirty="0"/>
              <a:t>If your servo misbehaves,  put a capacitor (470uF or greater)  in your circuit.</a:t>
            </a:r>
          </a:p>
          <a:p>
            <a:endParaRPr lang="en-US" altLang="ja-JP" sz="18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941" y="3085211"/>
            <a:ext cx="3615956" cy="3407664"/>
          </a:xfrm>
          <a:prstGeom prst="rect">
            <a:avLst/>
          </a:prstGeom>
        </p:spPr>
      </p:pic>
      <p:pic>
        <p:nvPicPr>
          <p:cNvPr id="9" name="図 8"/>
          <p:cNvPicPr>
            <a:picLocks noChangeAspect="1"/>
          </p:cNvPicPr>
          <p:nvPr/>
        </p:nvPicPr>
        <p:blipFill rotWithShape="1">
          <a:blip r:embed="rId3">
            <a:extLst>
              <a:ext uri="{28A0092B-C50C-407E-A947-70E740481C1C}">
                <a14:useLocalDpi xmlns:a14="http://schemas.microsoft.com/office/drawing/2010/main" val="0"/>
              </a:ext>
            </a:extLst>
          </a:blip>
          <a:srcRect r="19683" b="2933"/>
          <a:stretch/>
        </p:blipFill>
        <p:spPr>
          <a:xfrm>
            <a:off x="6547104" y="1201009"/>
            <a:ext cx="4932625" cy="5600570"/>
          </a:xfrm>
          <a:prstGeom prst="rect">
            <a:avLst/>
          </a:prstGeom>
        </p:spPr>
      </p:pic>
    </p:spTree>
    <p:extLst>
      <p:ext uri="{BB962C8B-B14F-4D97-AF65-F5344CB8AC3E}">
        <p14:creationId xmlns:p14="http://schemas.microsoft.com/office/powerpoint/2010/main" val="484008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Servomotor</a:t>
            </a:r>
            <a:endParaRPr kumimoji="1" lang="ja-JP" altLang="en-US" dirty="0"/>
          </a:p>
        </p:txBody>
      </p:sp>
      <p:sp>
        <p:nvSpPr>
          <p:cNvPr id="3" name="コンテンツ プレースホルダー 2"/>
          <p:cNvSpPr>
            <a:spLocks noGrp="1"/>
          </p:cNvSpPr>
          <p:nvPr>
            <p:ph idx="1"/>
          </p:nvPr>
        </p:nvSpPr>
        <p:spPr/>
        <p:txBody>
          <a:bodyPr>
            <a:normAutofit fontScale="92500" lnSpcReduction="20000"/>
          </a:bodyPr>
          <a:lstStyle/>
          <a:p>
            <a:r>
              <a:rPr lang="en-US" altLang="ja-JP" dirty="0"/>
              <a:t>Why?</a:t>
            </a:r>
            <a:br>
              <a:rPr lang="en-US" altLang="ja-JP" dirty="0"/>
            </a:br>
            <a:endParaRPr lang="en-US" altLang="ja-JP" dirty="0"/>
          </a:p>
          <a:p>
            <a:pPr lvl="1"/>
            <a:r>
              <a:rPr lang="en-US" altLang="ja-JP" dirty="0"/>
              <a:t>“A capacitor is a passive two-terminal electrical component that stores electrical energy in an electric field” [1].</a:t>
            </a:r>
          </a:p>
          <a:p>
            <a:endParaRPr lang="en-US" altLang="ja-JP" dirty="0"/>
          </a:p>
          <a:p>
            <a:pPr lvl="1"/>
            <a:r>
              <a:rPr lang="en-US" altLang="ja-JP" dirty="0"/>
              <a:t>“The servo draws quite a lot of power, especially as the motor is starting up” and “this sudden high demand can be enough to drop the voltage on the Arduino board, so that it resets itself” [2].</a:t>
            </a:r>
          </a:p>
          <a:p>
            <a:endParaRPr lang="en-US" altLang="ja-JP" dirty="0"/>
          </a:p>
          <a:p>
            <a:pPr lvl="1"/>
            <a:r>
              <a:rPr lang="en-US" altLang="ja-JP" dirty="0"/>
              <a:t>“The capacitor acts as a reservoir of electricity for the motor to use, so that when it starts, it takes charge from the capacitor as well as the Arduino supply” [2]</a:t>
            </a:r>
          </a:p>
        </p:txBody>
      </p:sp>
      <p:sp>
        <p:nvSpPr>
          <p:cNvPr id="4" name="正方形/長方形 3"/>
          <p:cNvSpPr/>
          <p:nvPr/>
        </p:nvSpPr>
        <p:spPr>
          <a:xfrm>
            <a:off x="1069848" y="6200087"/>
            <a:ext cx="9605319" cy="253916"/>
          </a:xfrm>
          <a:prstGeom prst="rect">
            <a:avLst/>
          </a:prstGeom>
        </p:spPr>
        <p:txBody>
          <a:bodyPr wrap="square">
            <a:spAutoFit/>
          </a:bodyPr>
          <a:lstStyle/>
          <a:p>
            <a:r>
              <a:rPr lang="en-US" altLang="ja-JP" sz="1050" dirty="0">
                <a:solidFill>
                  <a:srgbClr val="222222"/>
                </a:solidFill>
                <a:latin typeface="Arial" charset="0"/>
              </a:rPr>
              <a:t>[1] Alexander, Charles; </a:t>
            </a:r>
            <a:r>
              <a:rPr lang="en-US" altLang="ja-JP" sz="1050" dirty="0" err="1">
                <a:solidFill>
                  <a:srgbClr val="222222"/>
                </a:solidFill>
                <a:latin typeface="Arial" charset="0"/>
              </a:rPr>
              <a:t>Sadiku</a:t>
            </a:r>
            <a:r>
              <a:rPr lang="en-US" altLang="ja-JP" sz="1050" dirty="0">
                <a:solidFill>
                  <a:srgbClr val="222222"/>
                </a:solidFill>
                <a:latin typeface="Arial" charset="0"/>
              </a:rPr>
              <a:t>, Matthew. </a:t>
            </a:r>
            <a:r>
              <a:rPr lang="en-US" altLang="ja-JP" sz="1050" i="1" dirty="0">
                <a:solidFill>
                  <a:srgbClr val="222222"/>
                </a:solidFill>
                <a:latin typeface="Arial" charset="0"/>
              </a:rPr>
              <a:t>Fundamentals of Electric Circuits</a:t>
            </a:r>
            <a:r>
              <a:rPr lang="en-US" altLang="ja-JP" sz="1050" dirty="0">
                <a:solidFill>
                  <a:srgbClr val="222222"/>
                </a:solidFill>
                <a:latin typeface="Arial" charset="0"/>
              </a:rPr>
              <a:t> (3 ed.). McGraw-Hill. p. 206.</a:t>
            </a:r>
            <a:endParaRPr lang="ja-JP" altLang="en-US" sz="1050" dirty="0"/>
          </a:p>
        </p:txBody>
      </p:sp>
      <p:sp>
        <p:nvSpPr>
          <p:cNvPr id="5" name="正方形/長方形 4"/>
          <p:cNvSpPr/>
          <p:nvPr/>
        </p:nvSpPr>
        <p:spPr>
          <a:xfrm>
            <a:off x="1069848" y="6477127"/>
            <a:ext cx="10397222" cy="253916"/>
          </a:xfrm>
          <a:prstGeom prst="rect">
            <a:avLst/>
          </a:prstGeom>
        </p:spPr>
        <p:txBody>
          <a:bodyPr wrap="square">
            <a:spAutoFit/>
          </a:bodyPr>
          <a:lstStyle/>
          <a:p>
            <a:r>
              <a:rPr lang="en-US" altLang="ja-JP" sz="1050" dirty="0"/>
              <a:t>[2] </a:t>
            </a:r>
            <a:r>
              <a:rPr lang="ja-JP" altLang="en-US" sz="1050" dirty="0">
                <a:hlinkClick r:id="rId2"/>
              </a:rPr>
              <a:t>https://learn.adafruit.com/adafruit-arduino-lesson-14-servo-motors/if-the-servo-</a:t>
            </a:r>
            <a:r>
              <a:rPr lang="ja-JP" altLang="en-US" sz="1050">
                <a:hlinkClick r:id="rId2"/>
              </a:rPr>
              <a:t>misbehaves</a:t>
            </a:r>
            <a:r>
              <a:rPr lang="en-US" altLang="ja-JP" sz="1050" dirty="0"/>
              <a:t>, accessed on Nov-23-2017</a:t>
            </a:r>
            <a:endParaRPr lang="ja-JP" altLang="en-US" sz="1050" dirty="0"/>
          </a:p>
        </p:txBody>
      </p:sp>
    </p:spTree>
    <p:extLst>
      <p:ext uri="{BB962C8B-B14F-4D97-AF65-F5344CB8AC3E}">
        <p14:creationId xmlns:p14="http://schemas.microsoft.com/office/powerpoint/2010/main" val="12487455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D2DF53-4CD6-AD43-BAC9-868A9211C77B}"/>
              </a:ext>
            </a:extLst>
          </p:cNvPr>
          <p:cNvSpPr>
            <a:spLocks noGrp="1"/>
          </p:cNvSpPr>
          <p:nvPr>
            <p:ph type="title"/>
          </p:nvPr>
        </p:nvSpPr>
        <p:spPr/>
        <p:txBody>
          <a:bodyPr/>
          <a:lstStyle/>
          <a:p>
            <a:r>
              <a:rPr kumimoji="1" lang="en-US" altLang="ja-CN" dirty="0"/>
              <a:t>Stepper Motor</a:t>
            </a:r>
            <a:endParaRPr kumimoji="1" lang="ja-CN" altLang="en-US" dirty="0"/>
          </a:p>
        </p:txBody>
      </p:sp>
      <p:sp>
        <p:nvSpPr>
          <p:cNvPr id="3" name="コンテンツ プレースホルダー 2">
            <a:extLst>
              <a:ext uri="{FF2B5EF4-FFF2-40B4-BE49-F238E27FC236}">
                <a16:creationId xmlns:a16="http://schemas.microsoft.com/office/drawing/2014/main" id="{796F95B8-A24A-CE43-A606-3D82E93A3CFA}"/>
              </a:ext>
            </a:extLst>
          </p:cNvPr>
          <p:cNvSpPr>
            <a:spLocks noGrp="1"/>
          </p:cNvSpPr>
          <p:nvPr>
            <p:ph idx="1"/>
          </p:nvPr>
        </p:nvSpPr>
        <p:spPr/>
        <p:txBody>
          <a:bodyPr/>
          <a:lstStyle/>
          <a:p>
            <a:r>
              <a:rPr kumimoji="1" lang="en-US" altLang="ja-CN" dirty="0"/>
              <a:t>A Stepper motor is a kind of a motor that you can control its rotation step—by-step.</a:t>
            </a:r>
            <a:endParaRPr kumimoji="1" lang="ja-CN" altLang="en-US" dirty="0"/>
          </a:p>
        </p:txBody>
      </p:sp>
      <p:sp>
        <p:nvSpPr>
          <p:cNvPr id="4" name="スライド番号プレースホルダー 3">
            <a:extLst>
              <a:ext uri="{FF2B5EF4-FFF2-40B4-BE49-F238E27FC236}">
                <a16:creationId xmlns:a16="http://schemas.microsoft.com/office/drawing/2014/main" id="{39C73138-5B89-0A4B-A082-BA660B0BAA4F}"/>
              </a:ext>
            </a:extLst>
          </p:cNvPr>
          <p:cNvSpPr>
            <a:spLocks noGrp="1"/>
          </p:cNvSpPr>
          <p:nvPr>
            <p:ph type="sldNum" sz="quarter" idx="12"/>
          </p:nvPr>
        </p:nvSpPr>
        <p:spPr/>
        <p:txBody>
          <a:bodyPr/>
          <a:lstStyle/>
          <a:p>
            <a:fld id="{D5DDEC14-9F2A-1C40-9F92-7E724392E266}" type="slidenum">
              <a:rPr kumimoji="1" lang="ja-JP" altLang="en-US" smtClean="0"/>
              <a:t>83</a:t>
            </a:fld>
            <a:endParaRPr kumimoji="1" lang="ja-JP" altLang="en-US"/>
          </a:p>
        </p:txBody>
      </p:sp>
      <p:pic>
        <p:nvPicPr>
          <p:cNvPr id="5" name="図 4">
            <a:extLst>
              <a:ext uri="{FF2B5EF4-FFF2-40B4-BE49-F238E27FC236}">
                <a16:creationId xmlns:a16="http://schemas.microsoft.com/office/drawing/2014/main" id="{042DCB93-BC52-F64D-A0DD-A92131FC2C21}"/>
              </a:ext>
            </a:extLst>
          </p:cNvPr>
          <p:cNvPicPr>
            <a:picLocks noChangeAspect="1"/>
          </p:cNvPicPr>
          <p:nvPr/>
        </p:nvPicPr>
        <p:blipFill>
          <a:blip r:embed="rId2"/>
          <a:stretch>
            <a:fillRect/>
          </a:stretch>
        </p:blipFill>
        <p:spPr>
          <a:xfrm>
            <a:off x="4120661" y="2671763"/>
            <a:ext cx="3329354" cy="3329354"/>
          </a:xfrm>
          <a:prstGeom prst="rect">
            <a:avLst/>
          </a:prstGeom>
        </p:spPr>
      </p:pic>
      <p:sp>
        <p:nvSpPr>
          <p:cNvPr id="6" name="正方形/長方形 5">
            <a:extLst>
              <a:ext uri="{FF2B5EF4-FFF2-40B4-BE49-F238E27FC236}">
                <a16:creationId xmlns:a16="http://schemas.microsoft.com/office/drawing/2014/main" id="{F43857F1-A55D-314F-AB79-91C1C94021AC}"/>
              </a:ext>
            </a:extLst>
          </p:cNvPr>
          <p:cNvSpPr/>
          <p:nvPr/>
        </p:nvSpPr>
        <p:spPr>
          <a:xfrm>
            <a:off x="5884826" y="6411954"/>
            <a:ext cx="4830067" cy="253916"/>
          </a:xfrm>
          <a:prstGeom prst="rect">
            <a:avLst/>
          </a:prstGeom>
        </p:spPr>
        <p:txBody>
          <a:bodyPr wrap="square">
            <a:spAutoFit/>
          </a:bodyPr>
          <a:lstStyle/>
          <a:p>
            <a:r>
              <a:rPr lang="en-US" altLang="ja-JP" sz="1050" dirty="0">
                <a:latin typeface="Courier New" panose="02070309020205020404" pitchFamily="49" charset="0"/>
                <a:cs typeface="Courier New" panose="02070309020205020404" pitchFamily="49" charset="0"/>
              </a:rPr>
              <a:t>Image: </a:t>
            </a:r>
            <a:r>
              <a:rPr lang="en-US" altLang="ja-CN" sz="1050" dirty="0">
                <a:latin typeface="Courier New" panose="02070309020205020404" pitchFamily="49" charset="0"/>
                <a:cs typeface="Courier New" panose="02070309020205020404" pitchFamily="49" charset="0"/>
                <a:hlinkClick r:id="rId3"/>
              </a:rPr>
              <a:t>https://www.sparkfun.com/products/10551 </a:t>
            </a:r>
            <a:r>
              <a:rPr lang="pt-BR" altLang="ja-JP" sz="1050" dirty="0">
                <a:latin typeface="Courier New" panose="02070309020205020404" pitchFamily="49" charset="0"/>
                <a:cs typeface="Courier New" panose="02070309020205020404" pitchFamily="49" charset="0"/>
              </a:rPr>
              <a:t>(CC BY 2.0)</a:t>
            </a:r>
          </a:p>
        </p:txBody>
      </p:sp>
    </p:spTree>
    <p:extLst>
      <p:ext uri="{BB962C8B-B14F-4D97-AF65-F5344CB8AC3E}">
        <p14:creationId xmlns:p14="http://schemas.microsoft.com/office/powerpoint/2010/main" val="29001949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CA368B-3770-AD48-95A9-BBAB5F7B625A}"/>
              </a:ext>
            </a:extLst>
          </p:cNvPr>
          <p:cNvSpPr>
            <a:spLocks noGrp="1"/>
          </p:cNvSpPr>
          <p:nvPr>
            <p:ph type="title"/>
          </p:nvPr>
        </p:nvSpPr>
        <p:spPr/>
        <p:txBody>
          <a:bodyPr/>
          <a:lstStyle/>
          <a:p>
            <a:r>
              <a:rPr kumimoji="1" lang="en-US" altLang="ja-CN" dirty="0"/>
              <a:t>Stepper Motor </a:t>
            </a:r>
            <a:endParaRPr kumimoji="1" lang="ja-CN" altLang="en-US" dirty="0"/>
          </a:p>
        </p:txBody>
      </p:sp>
      <p:sp>
        <p:nvSpPr>
          <p:cNvPr id="4" name="スライド番号プレースホルダー 3">
            <a:extLst>
              <a:ext uri="{FF2B5EF4-FFF2-40B4-BE49-F238E27FC236}">
                <a16:creationId xmlns:a16="http://schemas.microsoft.com/office/drawing/2014/main" id="{ADBCA9D6-97B7-0443-830E-D1B5713A8638}"/>
              </a:ext>
            </a:extLst>
          </p:cNvPr>
          <p:cNvSpPr>
            <a:spLocks noGrp="1"/>
          </p:cNvSpPr>
          <p:nvPr>
            <p:ph type="sldNum" sz="quarter" idx="12"/>
          </p:nvPr>
        </p:nvSpPr>
        <p:spPr/>
        <p:txBody>
          <a:bodyPr/>
          <a:lstStyle/>
          <a:p>
            <a:fld id="{D5DDEC14-9F2A-1C40-9F92-7E724392E266}" type="slidenum">
              <a:rPr kumimoji="1" lang="ja-JP" altLang="en-US" smtClean="0"/>
              <a:t>84</a:t>
            </a:fld>
            <a:endParaRPr kumimoji="1" lang="ja-JP" altLang="en-US"/>
          </a:p>
        </p:txBody>
      </p:sp>
      <p:sp>
        <p:nvSpPr>
          <p:cNvPr id="8" name="コンテンツ プレースホルダー 7">
            <a:extLst>
              <a:ext uri="{FF2B5EF4-FFF2-40B4-BE49-F238E27FC236}">
                <a16:creationId xmlns:a16="http://schemas.microsoft.com/office/drawing/2014/main" id="{4515BF0F-8576-DC4F-B698-8DAEFFA59B21}"/>
              </a:ext>
            </a:extLst>
          </p:cNvPr>
          <p:cNvSpPr>
            <a:spLocks noGrp="1"/>
          </p:cNvSpPr>
          <p:nvPr>
            <p:ph idx="1"/>
          </p:nvPr>
        </p:nvSpPr>
        <p:spPr>
          <a:xfrm>
            <a:off x="838200" y="1825625"/>
            <a:ext cx="7069015" cy="4351338"/>
          </a:xfrm>
        </p:spPr>
        <p:txBody>
          <a:bodyPr/>
          <a:lstStyle/>
          <a:p>
            <a:r>
              <a:rPr lang="en-US" altLang="ja-CN" dirty="0"/>
              <a:t>The rotation is controlled by activating each electromagnet one by one.</a:t>
            </a:r>
          </a:p>
          <a:p>
            <a:endParaRPr lang="ja-CN" altLang="en-US" dirty="0"/>
          </a:p>
        </p:txBody>
      </p:sp>
      <p:pic>
        <p:nvPicPr>
          <p:cNvPr id="9" name="コンテンツ プレースホルダー 5">
            <a:extLst>
              <a:ext uri="{FF2B5EF4-FFF2-40B4-BE49-F238E27FC236}">
                <a16:creationId xmlns:a16="http://schemas.microsoft.com/office/drawing/2014/main" id="{2B64ACC7-914B-BB4A-A9CD-422DF3C3F984}"/>
              </a:ext>
            </a:extLst>
          </p:cNvPr>
          <p:cNvPicPr>
            <a:picLocks noChangeAspect="1"/>
          </p:cNvPicPr>
          <p:nvPr/>
        </p:nvPicPr>
        <p:blipFill rotWithShape="1">
          <a:blip r:embed="rId2"/>
          <a:srcRect t="4146"/>
          <a:stretch/>
        </p:blipFill>
        <p:spPr>
          <a:xfrm>
            <a:off x="838200" y="3429000"/>
            <a:ext cx="7069015" cy="2056353"/>
          </a:xfrm>
          <a:prstGeom prst="rect">
            <a:avLst/>
          </a:prstGeom>
        </p:spPr>
      </p:pic>
      <p:pic>
        <p:nvPicPr>
          <p:cNvPr id="12" name="図 11">
            <a:extLst>
              <a:ext uri="{FF2B5EF4-FFF2-40B4-BE49-F238E27FC236}">
                <a16:creationId xmlns:a16="http://schemas.microsoft.com/office/drawing/2014/main" id="{581B76AC-735D-A14A-AEA3-72284569447D}"/>
              </a:ext>
            </a:extLst>
          </p:cNvPr>
          <p:cNvPicPr>
            <a:picLocks noChangeAspect="1"/>
          </p:cNvPicPr>
          <p:nvPr/>
        </p:nvPicPr>
        <p:blipFill>
          <a:blip r:embed="rId3"/>
          <a:stretch>
            <a:fillRect/>
          </a:stretch>
        </p:blipFill>
        <p:spPr>
          <a:xfrm>
            <a:off x="7907215" y="1941809"/>
            <a:ext cx="3543544" cy="3543544"/>
          </a:xfrm>
          <a:prstGeom prst="rect">
            <a:avLst/>
          </a:prstGeom>
        </p:spPr>
      </p:pic>
    </p:spTree>
    <p:extLst>
      <p:ext uri="{BB962C8B-B14F-4D97-AF65-F5344CB8AC3E}">
        <p14:creationId xmlns:p14="http://schemas.microsoft.com/office/powerpoint/2010/main" val="10404052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35134A-B866-6242-98ED-B2CB89B27C2D}"/>
              </a:ext>
            </a:extLst>
          </p:cNvPr>
          <p:cNvSpPr>
            <a:spLocks noGrp="1"/>
          </p:cNvSpPr>
          <p:nvPr>
            <p:ph type="title"/>
          </p:nvPr>
        </p:nvSpPr>
        <p:spPr/>
        <p:txBody>
          <a:bodyPr/>
          <a:lstStyle/>
          <a:p>
            <a:r>
              <a:rPr kumimoji="1" lang="en-US" altLang="ja-CN" dirty="0"/>
              <a:t>ULN2003	</a:t>
            </a:r>
            <a:endParaRPr kumimoji="1" lang="ja-CN" altLang="en-US" dirty="0"/>
          </a:p>
        </p:txBody>
      </p:sp>
      <p:sp>
        <p:nvSpPr>
          <p:cNvPr id="3" name="コンテンツ プレースホルダー 2">
            <a:extLst>
              <a:ext uri="{FF2B5EF4-FFF2-40B4-BE49-F238E27FC236}">
                <a16:creationId xmlns:a16="http://schemas.microsoft.com/office/drawing/2014/main" id="{46C3EDD2-D2F5-8649-B7A4-9663A23356D8}"/>
              </a:ext>
            </a:extLst>
          </p:cNvPr>
          <p:cNvSpPr>
            <a:spLocks noGrp="1"/>
          </p:cNvSpPr>
          <p:nvPr>
            <p:ph idx="1"/>
          </p:nvPr>
        </p:nvSpPr>
        <p:spPr>
          <a:xfrm>
            <a:off x="838200" y="1825625"/>
            <a:ext cx="4108938" cy="4351338"/>
          </a:xfrm>
        </p:spPr>
        <p:txBody>
          <a:bodyPr>
            <a:normAutofit/>
          </a:bodyPr>
          <a:lstStyle/>
          <a:p>
            <a:r>
              <a:rPr kumimoji="1" lang="en-US" altLang="ja-CN" sz="2400" dirty="0"/>
              <a:t>To control a stepper motor with the Arduino, we use the ULN2003 motor driver in this class.</a:t>
            </a:r>
            <a:endParaRPr kumimoji="1" lang="ja-CN" altLang="en-US" sz="2400" dirty="0"/>
          </a:p>
        </p:txBody>
      </p:sp>
      <p:sp>
        <p:nvSpPr>
          <p:cNvPr id="4" name="スライド番号プレースホルダー 3">
            <a:extLst>
              <a:ext uri="{FF2B5EF4-FFF2-40B4-BE49-F238E27FC236}">
                <a16:creationId xmlns:a16="http://schemas.microsoft.com/office/drawing/2014/main" id="{0E567E62-4841-2043-AD8A-E3DBE03DC8CE}"/>
              </a:ext>
            </a:extLst>
          </p:cNvPr>
          <p:cNvSpPr>
            <a:spLocks noGrp="1"/>
          </p:cNvSpPr>
          <p:nvPr>
            <p:ph type="sldNum" sz="quarter" idx="12"/>
          </p:nvPr>
        </p:nvSpPr>
        <p:spPr/>
        <p:txBody>
          <a:bodyPr/>
          <a:lstStyle/>
          <a:p>
            <a:fld id="{D5DDEC14-9F2A-1C40-9F92-7E724392E266}" type="slidenum">
              <a:rPr kumimoji="1" lang="ja-JP" altLang="en-US" smtClean="0"/>
              <a:t>85</a:t>
            </a:fld>
            <a:endParaRPr kumimoji="1" lang="ja-JP" altLang="en-US"/>
          </a:p>
        </p:txBody>
      </p:sp>
      <p:pic>
        <p:nvPicPr>
          <p:cNvPr id="1025" name="Picture 1" descr="page13image1753440">
            <a:extLst>
              <a:ext uri="{FF2B5EF4-FFF2-40B4-BE49-F238E27FC236}">
                <a16:creationId xmlns:a16="http://schemas.microsoft.com/office/drawing/2014/main" id="{7DAEEF37-8287-7342-8E13-2A6B8F9015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1486" y="1825625"/>
            <a:ext cx="5832913" cy="4504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89645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194648-3DBD-9E4F-8FF1-323981C5BBCE}"/>
              </a:ext>
            </a:extLst>
          </p:cNvPr>
          <p:cNvSpPr>
            <a:spLocks noGrp="1"/>
          </p:cNvSpPr>
          <p:nvPr>
            <p:ph type="title"/>
          </p:nvPr>
        </p:nvSpPr>
        <p:spPr/>
        <p:txBody>
          <a:bodyPr/>
          <a:lstStyle/>
          <a:p>
            <a:r>
              <a:rPr lang="en-US" altLang="ja-JP" dirty="0"/>
              <a:t>uln2003 object</a:t>
            </a:r>
            <a:endParaRPr kumimoji="1" lang="ja-JP" altLang="en-US"/>
          </a:p>
        </p:txBody>
      </p:sp>
      <p:sp>
        <p:nvSpPr>
          <p:cNvPr id="4" name="スライド番号プレースホルダー 3">
            <a:extLst>
              <a:ext uri="{FF2B5EF4-FFF2-40B4-BE49-F238E27FC236}">
                <a16:creationId xmlns:a16="http://schemas.microsoft.com/office/drawing/2014/main" id="{8B3B1E50-F663-994C-923B-BF78A0186649}"/>
              </a:ext>
            </a:extLst>
          </p:cNvPr>
          <p:cNvSpPr>
            <a:spLocks noGrp="1"/>
          </p:cNvSpPr>
          <p:nvPr>
            <p:ph type="sldNum" sz="quarter" idx="12"/>
          </p:nvPr>
        </p:nvSpPr>
        <p:spPr/>
        <p:txBody>
          <a:bodyPr/>
          <a:lstStyle/>
          <a:p>
            <a:fld id="{D5DDEC14-9F2A-1C40-9F92-7E724392E266}" type="slidenum">
              <a:rPr kumimoji="1" lang="ja-JP" altLang="en-US" smtClean="0"/>
              <a:t>86</a:t>
            </a:fld>
            <a:endParaRPr kumimoji="1" lang="ja-JP" altLang="en-US"/>
          </a:p>
        </p:txBody>
      </p:sp>
      <p:sp>
        <p:nvSpPr>
          <p:cNvPr id="8" name="コンテンツ プレースホルダー 7">
            <a:extLst>
              <a:ext uri="{FF2B5EF4-FFF2-40B4-BE49-F238E27FC236}">
                <a16:creationId xmlns:a16="http://schemas.microsoft.com/office/drawing/2014/main" id="{6CFAA8E3-A2D5-E146-A4B2-3A1AB8035AF1}"/>
              </a:ext>
            </a:extLst>
          </p:cNvPr>
          <p:cNvSpPr>
            <a:spLocks noGrp="1"/>
          </p:cNvSpPr>
          <p:nvPr>
            <p:ph idx="1"/>
          </p:nvPr>
        </p:nvSpPr>
        <p:spPr/>
        <p:txBody>
          <a:bodyPr/>
          <a:lstStyle/>
          <a:p>
            <a:endParaRPr lang="en-US" altLang="ja-JP" dirty="0"/>
          </a:p>
          <a:p>
            <a:endParaRPr lang="en-US" altLang="ja-JP" dirty="0"/>
          </a:p>
          <a:p>
            <a:r>
              <a:rPr lang="en-US" altLang="ja-JP" dirty="0"/>
              <a:t>The uln2003 object can control a stepper motor via the uln2003 driver.</a:t>
            </a:r>
          </a:p>
          <a:p>
            <a:r>
              <a:rPr lang="en-US" altLang="ja-JP" dirty="0"/>
              <a:t>The arguments are pin numbers that are connected to the uln2003 driver.</a:t>
            </a:r>
          </a:p>
          <a:p>
            <a:r>
              <a:rPr lang="en-US" altLang="ja-JP" dirty="0"/>
              <a:t>When it receives a </a:t>
            </a:r>
            <a:r>
              <a:rPr lang="en-US" altLang="ja-JP" dirty="0" err="1"/>
              <a:t>symbol:</a:t>
            </a:r>
            <a:r>
              <a:rPr lang="en-US" altLang="ja-JP" i="1" dirty="0" err="1"/>
              <a:t>left</a:t>
            </a:r>
            <a:r>
              <a:rPr lang="en-US" altLang="ja-JP" i="1" dirty="0"/>
              <a:t> or right</a:t>
            </a:r>
            <a:r>
              <a:rPr lang="en-US" altLang="ja-JP" dirty="0"/>
              <a:t>, it rotates the stepper motor one step to the left or the right accordingly.</a:t>
            </a:r>
          </a:p>
        </p:txBody>
      </p:sp>
      <p:pic>
        <p:nvPicPr>
          <p:cNvPr id="9" name="コンテンツ プレースホルダー 5">
            <a:extLst>
              <a:ext uri="{FF2B5EF4-FFF2-40B4-BE49-F238E27FC236}">
                <a16:creationId xmlns:a16="http://schemas.microsoft.com/office/drawing/2014/main" id="{F0F41BC3-AFC9-A147-85E5-E706D5AFA6F4}"/>
              </a:ext>
            </a:extLst>
          </p:cNvPr>
          <p:cNvPicPr>
            <a:picLocks noChangeAspect="1"/>
          </p:cNvPicPr>
          <p:nvPr/>
        </p:nvPicPr>
        <p:blipFill>
          <a:blip r:embed="rId2"/>
          <a:stretch>
            <a:fillRect/>
          </a:stretch>
        </p:blipFill>
        <p:spPr>
          <a:xfrm>
            <a:off x="838200" y="1870074"/>
            <a:ext cx="6163849" cy="671647"/>
          </a:xfrm>
          <a:prstGeom prst="rect">
            <a:avLst/>
          </a:prstGeom>
        </p:spPr>
      </p:pic>
    </p:spTree>
    <p:extLst>
      <p:ext uri="{BB962C8B-B14F-4D97-AF65-F5344CB8AC3E}">
        <p14:creationId xmlns:p14="http://schemas.microsoft.com/office/powerpoint/2010/main" val="10790114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194648-3DBD-9E4F-8FF1-323981C5BBCE}"/>
              </a:ext>
            </a:extLst>
          </p:cNvPr>
          <p:cNvSpPr>
            <a:spLocks noGrp="1"/>
          </p:cNvSpPr>
          <p:nvPr>
            <p:ph type="title"/>
          </p:nvPr>
        </p:nvSpPr>
        <p:spPr/>
        <p:txBody>
          <a:bodyPr/>
          <a:lstStyle/>
          <a:p>
            <a:r>
              <a:rPr lang="en-US" altLang="ja-JP" dirty="0"/>
              <a:t>uln2003 object</a:t>
            </a:r>
            <a:endParaRPr kumimoji="1" lang="ja-JP" altLang="en-US"/>
          </a:p>
        </p:txBody>
      </p:sp>
      <p:sp>
        <p:nvSpPr>
          <p:cNvPr id="4" name="スライド番号プレースホルダー 3">
            <a:extLst>
              <a:ext uri="{FF2B5EF4-FFF2-40B4-BE49-F238E27FC236}">
                <a16:creationId xmlns:a16="http://schemas.microsoft.com/office/drawing/2014/main" id="{8B3B1E50-F663-994C-923B-BF78A0186649}"/>
              </a:ext>
            </a:extLst>
          </p:cNvPr>
          <p:cNvSpPr>
            <a:spLocks noGrp="1"/>
          </p:cNvSpPr>
          <p:nvPr>
            <p:ph type="sldNum" sz="quarter" idx="12"/>
          </p:nvPr>
        </p:nvSpPr>
        <p:spPr/>
        <p:txBody>
          <a:bodyPr/>
          <a:lstStyle/>
          <a:p>
            <a:fld id="{D5DDEC14-9F2A-1C40-9F92-7E724392E266}" type="slidenum">
              <a:rPr kumimoji="1" lang="ja-JP" altLang="en-US" smtClean="0"/>
              <a:t>87</a:t>
            </a:fld>
            <a:endParaRPr kumimoji="1" lang="ja-JP" altLang="en-US"/>
          </a:p>
        </p:txBody>
      </p:sp>
      <p:sp>
        <p:nvSpPr>
          <p:cNvPr id="8" name="コンテンツ プレースホルダー 7">
            <a:extLst>
              <a:ext uri="{FF2B5EF4-FFF2-40B4-BE49-F238E27FC236}">
                <a16:creationId xmlns:a16="http://schemas.microsoft.com/office/drawing/2014/main" id="{6CFAA8E3-A2D5-E146-A4B2-3A1AB8035AF1}"/>
              </a:ext>
            </a:extLst>
          </p:cNvPr>
          <p:cNvSpPr>
            <a:spLocks noGrp="1"/>
          </p:cNvSpPr>
          <p:nvPr>
            <p:ph idx="1"/>
          </p:nvPr>
        </p:nvSpPr>
        <p:spPr/>
        <p:txBody>
          <a:bodyPr/>
          <a:lstStyle/>
          <a:p>
            <a:r>
              <a:rPr lang="en-US" altLang="ja-JP" dirty="0"/>
              <a:t>To use the uln2003 object, first download the file: uln2003.zip and unzip. Move the folder uln2003 to your project directory. Then, it will show up on the project explorer window.</a:t>
            </a:r>
          </a:p>
        </p:txBody>
      </p:sp>
      <p:pic>
        <p:nvPicPr>
          <p:cNvPr id="5" name="図 4" descr="スクリーンショットの画面&#10;&#10;自動的に生成された説明">
            <a:extLst>
              <a:ext uri="{FF2B5EF4-FFF2-40B4-BE49-F238E27FC236}">
                <a16:creationId xmlns:a16="http://schemas.microsoft.com/office/drawing/2014/main" id="{622A8D7C-CC25-0242-9108-FEB1B5193BE3}"/>
              </a:ext>
            </a:extLst>
          </p:cNvPr>
          <p:cNvPicPr>
            <a:picLocks noChangeAspect="1"/>
          </p:cNvPicPr>
          <p:nvPr/>
        </p:nvPicPr>
        <p:blipFill>
          <a:blip r:embed="rId2"/>
          <a:stretch>
            <a:fillRect/>
          </a:stretch>
        </p:blipFill>
        <p:spPr>
          <a:xfrm>
            <a:off x="7346950" y="4045472"/>
            <a:ext cx="2527300" cy="1625600"/>
          </a:xfrm>
          <a:prstGeom prst="rect">
            <a:avLst/>
          </a:prstGeom>
        </p:spPr>
      </p:pic>
      <p:pic>
        <p:nvPicPr>
          <p:cNvPr id="11" name="図 10" descr="スクリーンショット が含まれている画像&#10;&#10;自動的に生成された説明">
            <a:extLst>
              <a:ext uri="{FF2B5EF4-FFF2-40B4-BE49-F238E27FC236}">
                <a16:creationId xmlns:a16="http://schemas.microsoft.com/office/drawing/2014/main" id="{E624B925-1FEC-8545-BE87-1EDD282867FC}"/>
              </a:ext>
            </a:extLst>
          </p:cNvPr>
          <p:cNvPicPr>
            <a:picLocks noChangeAspect="1"/>
          </p:cNvPicPr>
          <p:nvPr/>
        </p:nvPicPr>
        <p:blipFill>
          <a:blip r:embed="rId3"/>
          <a:stretch>
            <a:fillRect/>
          </a:stretch>
        </p:blipFill>
        <p:spPr>
          <a:xfrm>
            <a:off x="1145394" y="4045472"/>
            <a:ext cx="5194300" cy="1651000"/>
          </a:xfrm>
          <a:prstGeom prst="rect">
            <a:avLst/>
          </a:prstGeom>
        </p:spPr>
      </p:pic>
    </p:spTree>
    <p:extLst>
      <p:ext uri="{BB962C8B-B14F-4D97-AF65-F5344CB8AC3E}">
        <p14:creationId xmlns:p14="http://schemas.microsoft.com/office/powerpoint/2010/main" val="22184685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B7A7B1-01DF-3440-9452-19A7D8E8C532}"/>
              </a:ext>
            </a:extLst>
          </p:cNvPr>
          <p:cNvSpPr>
            <a:spLocks noGrp="1"/>
          </p:cNvSpPr>
          <p:nvPr>
            <p:ph type="title"/>
          </p:nvPr>
        </p:nvSpPr>
        <p:spPr/>
        <p:txBody>
          <a:bodyPr/>
          <a:lstStyle/>
          <a:p>
            <a:r>
              <a:rPr kumimoji="1" lang="en-US" altLang="ja-JP" dirty="0"/>
              <a:t>Ardestan: Example 04</a:t>
            </a:r>
            <a:endParaRPr kumimoji="1" lang="ja-JP" altLang="en-US"/>
          </a:p>
        </p:txBody>
      </p:sp>
      <p:sp>
        <p:nvSpPr>
          <p:cNvPr id="4" name="スライド番号プレースホルダー 3">
            <a:extLst>
              <a:ext uri="{FF2B5EF4-FFF2-40B4-BE49-F238E27FC236}">
                <a16:creationId xmlns:a16="http://schemas.microsoft.com/office/drawing/2014/main" id="{C59317B2-5974-3846-AD0D-D9B88C283A26}"/>
              </a:ext>
            </a:extLst>
          </p:cNvPr>
          <p:cNvSpPr>
            <a:spLocks noGrp="1"/>
          </p:cNvSpPr>
          <p:nvPr>
            <p:ph type="sldNum" sz="quarter" idx="12"/>
          </p:nvPr>
        </p:nvSpPr>
        <p:spPr/>
        <p:txBody>
          <a:bodyPr/>
          <a:lstStyle/>
          <a:p>
            <a:fld id="{D5DDEC14-9F2A-1C40-9F92-7E724392E266}" type="slidenum">
              <a:rPr kumimoji="1" lang="ja-JP" altLang="en-US" smtClean="0"/>
              <a:t>88</a:t>
            </a:fld>
            <a:endParaRPr kumimoji="1" lang="ja-JP" altLang="en-US"/>
          </a:p>
        </p:txBody>
      </p:sp>
      <p:pic>
        <p:nvPicPr>
          <p:cNvPr id="8" name="コンテンツ プレースホルダー 5" descr="テキスト, 地図 が含まれている画像&#10;&#10;自動的に生成された説明">
            <a:extLst>
              <a:ext uri="{FF2B5EF4-FFF2-40B4-BE49-F238E27FC236}">
                <a16:creationId xmlns:a16="http://schemas.microsoft.com/office/drawing/2014/main" id="{92ADB224-89CB-CC4C-A3EC-CA2C42EE86C0}"/>
              </a:ext>
            </a:extLst>
          </p:cNvPr>
          <p:cNvPicPr>
            <a:picLocks noChangeAspect="1"/>
          </p:cNvPicPr>
          <p:nvPr/>
        </p:nvPicPr>
        <p:blipFill>
          <a:blip r:embed="rId2"/>
          <a:stretch>
            <a:fillRect/>
          </a:stretch>
        </p:blipFill>
        <p:spPr>
          <a:xfrm>
            <a:off x="1984829" y="1955592"/>
            <a:ext cx="7656035" cy="4135853"/>
          </a:xfrm>
          <a:prstGeom prst="rect">
            <a:avLst/>
          </a:prstGeom>
        </p:spPr>
      </p:pic>
    </p:spTree>
    <p:extLst>
      <p:ext uri="{BB962C8B-B14F-4D97-AF65-F5344CB8AC3E}">
        <p14:creationId xmlns:p14="http://schemas.microsoft.com/office/powerpoint/2010/main" val="14088258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7DC687-6199-E94D-9165-FBA519F2DF2D}"/>
              </a:ext>
            </a:extLst>
          </p:cNvPr>
          <p:cNvSpPr>
            <a:spLocks noGrp="1"/>
          </p:cNvSpPr>
          <p:nvPr>
            <p:ph type="title"/>
          </p:nvPr>
        </p:nvSpPr>
        <p:spPr/>
        <p:txBody>
          <a:bodyPr/>
          <a:lstStyle/>
          <a:p>
            <a:r>
              <a:rPr kumimoji="1" lang="en-US" altLang="ja-CN" dirty="0"/>
              <a:t>Ardestan: Exercise 08</a:t>
            </a:r>
            <a:endParaRPr kumimoji="1" lang="ja-CN" altLang="en-US" dirty="0"/>
          </a:p>
        </p:txBody>
      </p:sp>
      <p:sp>
        <p:nvSpPr>
          <p:cNvPr id="4" name="スライド番号プレースホルダー 3">
            <a:extLst>
              <a:ext uri="{FF2B5EF4-FFF2-40B4-BE49-F238E27FC236}">
                <a16:creationId xmlns:a16="http://schemas.microsoft.com/office/drawing/2014/main" id="{9E1E1847-9006-8945-AF98-24C4C792D2C3}"/>
              </a:ext>
            </a:extLst>
          </p:cNvPr>
          <p:cNvSpPr>
            <a:spLocks noGrp="1"/>
          </p:cNvSpPr>
          <p:nvPr>
            <p:ph type="sldNum" sz="quarter" idx="12"/>
          </p:nvPr>
        </p:nvSpPr>
        <p:spPr/>
        <p:txBody>
          <a:bodyPr/>
          <a:lstStyle/>
          <a:p>
            <a:fld id="{D5DDEC14-9F2A-1C40-9F92-7E724392E266}" type="slidenum">
              <a:rPr kumimoji="1" lang="ja-JP" altLang="en-US" smtClean="0"/>
              <a:t>89</a:t>
            </a:fld>
            <a:endParaRPr kumimoji="1" lang="ja-JP" altLang="en-US"/>
          </a:p>
        </p:txBody>
      </p:sp>
      <p:sp>
        <p:nvSpPr>
          <p:cNvPr id="8" name="コンテンツ プレースホルダー 7">
            <a:extLst>
              <a:ext uri="{FF2B5EF4-FFF2-40B4-BE49-F238E27FC236}">
                <a16:creationId xmlns:a16="http://schemas.microsoft.com/office/drawing/2014/main" id="{00199304-98A5-0D4F-8F0C-1DD5EFC9C2E1}"/>
              </a:ext>
            </a:extLst>
          </p:cNvPr>
          <p:cNvSpPr>
            <a:spLocks noGrp="1"/>
          </p:cNvSpPr>
          <p:nvPr>
            <p:ph idx="1"/>
          </p:nvPr>
        </p:nvSpPr>
        <p:spPr/>
        <p:txBody>
          <a:bodyPr/>
          <a:lstStyle/>
          <a:p>
            <a:r>
              <a:rPr lang="en-US" altLang="ja-CN" dirty="0"/>
              <a:t>Create a circuit with two buttons and one stepper motor. </a:t>
            </a:r>
          </a:p>
          <a:p>
            <a:endParaRPr lang="en-US" altLang="ja-CN" dirty="0"/>
          </a:p>
          <a:p>
            <a:r>
              <a:rPr lang="en-US" altLang="ja-CN" dirty="0"/>
              <a:t>Write a program to control the rotation of the stepper motor.</a:t>
            </a:r>
          </a:p>
          <a:p>
            <a:pPr lvl="1"/>
            <a:r>
              <a:rPr lang="en-US" altLang="ja-CN" dirty="0"/>
              <a:t>While the left button is pressed, rotate the stepper motor to the left.</a:t>
            </a:r>
          </a:p>
          <a:p>
            <a:pPr lvl="1"/>
            <a:r>
              <a:rPr lang="en-US" altLang="ja-CN" dirty="0"/>
              <a:t>While the right button is pressed, rotate the stepper motor to the right.</a:t>
            </a:r>
          </a:p>
          <a:p>
            <a:endParaRPr lang="ja-CN" altLang="en-US" dirty="0"/>
          </a:p>
        </p:txBody>
      </p:sp>
    </p:spTree>
    <p:extLst>
      <p:ext uri="{BB962C8B-B14F-4D97-AF65-F5344CB8AC3E}">
        <p14:creationId xmlns:p14="http://schemas.microsoft.com/office/powerpoint/2010/main" val="3635600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51DEAD-BA06-954F-B71E-1723C9F669B5}"/>
              </a:ext>
            </a:extLst>
          </p:cNvPr>
          <p:cNvSpPr>
            <a:spLocks noGrp="1"/>
          </p:cNvSpPr>
          <p:nvPr>
            <p:ph type="title"/>
          </p:nvPr>
        </p:nvSpPr>
        <p:spPr/>
        <p:txBody>
          <a:bodyPr/>
          <a:lstStyle/>
          <a:p>
            <a:r>
              <a:rPr kumimoji="1" lang="en-US" altLang="ja-JP" dirty="0" err="1"/>
              <a:t>Aout</a:t>
            </a:r>
            <a:r>
              <a:rPr kumimoji="1" lang="en-US" altLang="ja-JP" dirty="0"/>
              <a:t> object</a:t>
            </a:r>
            <a:endParaRPr kumimoji="1" lang="ja-JP" altLang="en-US"/>
          </a:p>
        </p:txBody>
      </p:sp>
      <p:sp>
        <p:nvSpPr>
          <p:cNvPr id="3" name="コンテンツ プレースホルダー 2">
            <a:extLst>
              <a:ext uri="{FF2B5EF4-FFF2-40B4-BE49-F238E27FC236}">
                <a16:creationId xmlns:a16="http://schemas.microsoft.com/office/drawing/2014/main" id="{E42B565C-D26A-A94D-A9F7-44FD9C347BBF}"/>
              </a:ext>
            </a:extLst>
          </p:cNvPr>
          <p:cNvSpPr>
            <a:spLocks noGrp="1"/>
          </p:cNvSpPr>
          <p:nvPr>
            <p:ph idx="1"/>
          </p:nvPr>
        </p:nvSpPr>
        <p:spPr/>
        <p:txBody>
          <a:bodyPr>
            <a:normAutofit lnSpcReduction="10000"/>
          </a:bodyPr>
          <a:lstStyle/>
          <a:p>
            <a:endParaRPr kumimoji="1" lang="en-US" altLang="ja-JP" dirty="0"/>
          </a:p>
          <a:p>
            <a:endParaRPr lang="en-US" altLang="ja-JP" dirty="0"/>
          </a:p>
          <a:p>
            <a:r>
              <a:rPr lang="en-US" altLang="ja-JP" dirty="0"/>
              <a:t>The </a:t>
            </a:r>
            <a:r>
              <a:rPr lang="en-US" altLang="ja-JP" dirty="0" err="1"/>
              <a:t>aout</a:t>
            </a:r>
            <a:r>
              <a:rPr lang="en-US" altLang="ja-JP" dirty="0"/>
              <a:t> objects is used for analog output from Arduino.</a:t>
            </a:r>
          </a:p>
          <a:p>
            <a:r>
              <a:rPr lang="en-US" altLang="ja-JP" dirty="0"/>
              <a:t>When it receives an integer value between 0 - 255, it performs PWD output with the given value at the pin specified by its argument.</a:t>
            </a:r>
          </a:p>
          <a:p>
            <a:r>
              <a:rPr lang="en-US" altLang="ja-JP" dirty="0"/>
              <a:t>Not all the pins of Arduino Uno can perform PWM output. Use the pin with a </a:t>
            </a:r>
            <a:r>
              <a:rPr lang="en-US" altLang="ja-JP" dirty="0" err="1"/>
              <a:t>tilda</a:t>
            </a:r>
            <a:r>
              <a:rPr lang="en-US" altLang="ja-JP" dirty="0"/>
              <a:t> (‘~’) before its number, such as ~8, ~10, etc.</a:t>
            </a:r>
          </a:p>
        </p:txBody>
      </p:sp>
      <p:sp>
        <p:nvSpPr>
          <p:cNvPr id="4" name="スライド番号プレースホルダー 3">
            <a:extLst>
              <a:ext uri="{FF2B5EF4-FFF2-40B4-BE49-F238E27FC236}">
                <a16:creationId xmlns:a16="http://schemas.microsoft.com/office/drawing/2014/main" id="{702A29F6-F6CE-D448-9B7C-B3BE0C31610D}"/>
              </a:ext>
            </a:extLst>
          </p:cNvPr>
          <p:cNvSpPr>
            <a:spLocks noGrp="1"/>
          </p:cNvSpPr>
          <p:nvPr>
            <p:ph type="sldNum" sz="quarter" idx="12"/>
          </p:nvPr>
        </p:nvSpPr>
        <p:spPr/>
        <p:txBody>
          <a:bodyPr/>
          <a:lstStyle/>
          <a:p>
            <a:fld id="{D5DDEC14-9F2A-1C40-9F92-7E724392E266}" type="slidenum">
              <a:rPr kumimoji="1" lang="ja-JP" altLang="en-US" smtClean="0"/>
              <a:t>9</a:t>
            </a:fld>
            <a:endParaRPr kumimoji="1" lang="ja-JP" altLang="en-US"/>
          </a:p>
        </p:txBody>
      </p:sp>
      <p:pic>
        <p:nvPicPr>
          <p:cNvPr id="7" name="コンテンツ プレースホルダー 5">
            <a:extLst>
              <a:ext uri="{FF2B5EF4-FFF2-40B4-BE49-F238E27FC236}">
                <a16:creationId xmlns:a16="http://schemas.microsoft.com/office/drawing/2014/main" id="{D94BE55F-1C37-7741-95D2-656DEA52C34B}"/>
              </a:ext>
            </a:extLst>
          </p:cNvPr>
          <p:cNvPicPr>
            <a:picLocks noChangeAspect="1"/>
          </p:cNvPicPr>
          <p:nvPr/>
        </p:nvPicPr>
        <p:blipFill>
          <a:blip r:embed="rId2"/>
          <a:stretch>
            <a:fillRect/>
          </a:stretch>
        </p:blipFill>
        <p:spPr>
          <a:xfrm>
            <a:off x="838200" y="1825625"/>
            <a:ext cx="2286000" cy="647700"/>
          </a:xfrm>
          <a:prstGeom prst="rect">
            <a:avLst/>
          </a:prstGeom>
        </p:spPr>
      </p:pic>
    </p:spTree>
    <p:extLst>
      <p:ext uri="{BB962C8B-B14F-4D97-AF65-F5344CB8AC3E}">
        <p14:creationId xmlns:p14="http://schemas.microsoft.com/office/powerpoint/2010/main" val="34283085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35134A-B866-6242-98ED-B2CB89B27C2D}"/>
              </a:ext>
            </a:extLst>
          </p:cNvPr>
          <p:cNvSpPr>
            <a:spLocks noGrp="1"/>
          </p:cNvSpPr>
          <p:nvPr>
            <p:ph type="title"/>
          </p:nvPr>
        </p:nvSpPr>
        <p:spPr/>
        <p:txBody>
          <a:bodyPr/>
          <a:lstStyle/>
          <a:p>
            <a:r>
              <a:rPr kumimoji="1" lang="en-US" altLang="ja-CN" dirty="0"/>
              <a:t>uln2003	</a:t>
            </a:r>
            <a:endParaRPr kumimoji="1" lang="ja-CN" altLang="en-US" dirty="0"/>
          </a:p>
        </p:txBody>
      </p:sp>
      <p:sp>
        <p:nvSpPr>
          <p:cNvPr id="3" name="コンテンツ プレースホルダー 2">
            <a:extLst>
              <a:ext uri="{FF2B5EF4-FFF2-40B4-BE49-F238E27FC236}">
                <a16:creationId xmlns:a16="http://schemas.microsoft.com/office/drawing/2014/main" id="{46C3EDD2-D2F5-8649-B7A4-9663A23356D8}"/>
              </a:ext>
            </a:extLst>
          </p:cNvPr>
          <p:cNvSpPr>
            <a:spLocks noGrp="1"/>
          </p:cNvSpPr>
          <p:nvPr>
            <p:ph idx="1"/>
          </p:nvPr>
        </p:nvSpPr>
        <p:spPr>
          <a:xfrm>
            <a:off x="838199" y="1825625"/>
            <a:ext cx="5029199" cy="4351338"/>
          </a:xfrm>
        </p:spPr>
        <p:txBody>
          <a:bodyPr>
            <a:normAutofit/>
          </a:bodyPr>
          <a:lstStyle/>
          <a:p>
            <a:r>
              <a:rPr kumimoji="1" lang="en-US" altLang="ja-CN" sz="2400" dirty="0"/>
              <a:t>If the </a:t>
            </a:r>
            <a:r>
              <a:rPr lang="en-US" altLang="ja-CN" sz="2400" dirty="0"/>
              <a:t>A</a:t>
            </a:r>
            <a:r>
              <a:rPr kumimoji="1" lang="en-US" altLang="ja-CN" sz="2400" dirty="0"/>
              <a:t>rduino’s digital output doesn’t supply enough electric current or voltage for your stepper motor, connect an external power source.</a:t>
            </a:r>
            <a:endParaRPr kumimoji="1" lang="ja-CN" altLang="en-US" sz="2400" dirty="0"/>
          </a:p>
        </p:txBody>
      </p:sp>
      <p:sp>
        <p:nvSpPr>
          <p:cNvPr id="4" name="スライド番号プレースホルダー 3">
            <a:extLst>
              <a:ext uri="{FF2B5EF4-FFF2-40B4-BE49-F238E27FC236}">
                <a16:creationId xmlns:a16="http://schemas.microsoft.com/office/drawing/2014/main" id="{0E567E62-4841-2043-AD8A-E3DBE03DC8CE}"/>
              </a:ext>
            </a:extLst>
          </p:cNvPr>
          <p:cNvSpPr>
            <a:spLocks noGrp="1"/>
          </p:cNvSpPr>
          <p:nvPr>
            <p:ph type="sldNum" sz="quarter" idx="12"/>
          </p:nvPr>
        </p:nvSpPr>
        <p:spPr/>
        <p:txBody>
          <a:bodyPr/>
          <a:lstStyle/>
          <a:p>
            <a:fld id="{D5DDEC14-9F2A-1C40-9F92-7E724392E266}" type="slidenum">
              <a:rPr kumimoji="1" lang="ja-JP" altLang="en-US" smtClean="0"/>
              <a:t>90</a:t>
            </a:fld>
            <a:endParaRPr kumimoji="1" lang="ja-JP" altLang="en-US"/>
          </a:p>
        </p:txBody>
      </p:sp>
      <p:pic>
        <p:nvPicPr>
          <p:cNvPr id="8" name="図 7" descr="回路, コンピュータ が含まれている画像&#10;&#10;自動的に生成された説明">
            <a:extLst>
              <a:ext uri="{FF2B5EF4-FFF2-40B4-BE49-F238E27FC236}">
                <a16:creationId xmlns:a16="http://schemas.microsoft.com/office/drawing/2014/main" id="{26969F47-6775-B44F-BFD3-2EF97D6B2ADA}"/>
              </a:ext>
            </a:extLst>
          </p:cNvPr>
          <p:cNvPicPr>
            <a:picLocks noChangeAspect="1"/>
          </p:cNvPicPr>
          <p:nvPr/>
        </p:nvPicPr>
        <p:blipFill>
          <a:blip r:embed="rId2"/>
          <a:stretch>
            <a:fillRect/>
          </a:stretch>
        </p:blipFill>
        <p:spPr>
          <a:xfrm>
            <a:off x="6010123" y="1356833"/>
            <a:ext cx="5200953" cy="4820130"/>
          </a:xfrm>
          <a:prstGeom prst="rect">
            <a:avLst/>
          </a:prstGeom>
        </p:spPr>
      </p:pic>
    </p:spTree>
    <p:extLst>
      <p:ext uri="{BB962C8B-B14F-4D97-AF65-F5344CB8AC3E}">
        <p14:creationId xmlns:p14="http://schemas.microsoft.com/office/powerpoint/2010/main" val="10516310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A72FCD-00E2-4A4C-B551-210D0F730CB4}"/>
              </a:ext>
            </a:extLst>
          </p:cNvPr>
          <p:cNvSpPr>
            <a:spLocks noGrp="1"/>
          </p:cNvSpPr>
          <p:nvPr>
            <p:ph type="title"/>
          </p:nvPr>
        </p:nvSpPr>
        <p:spPr/>
        <p:txBody>
          <a:bodyPr/>
          <a:lstStyle/>
          <a:p>
            <a:r>
              <a:rPr kumimoji="1" lang="en-US" altLang="ja-JP" dirty="0">
                <a:latin typeface="Courier New" panose="02070309020205020404" pitchFamily="49" charset="0"/>
                <a:cs typeface="Courier New" panose="02070309020205020404" pitchFamily="49" charset="0"/>
              </a:rPr>
              <a:t>What We </a:t>
            </a:r>
            <a:r>
              <a:rPr lang="en-US" altLang="ja-JP" dirty="0"/>
              <a:t>L</a:t>
            </a:r>
            <a:r>
              <a:rPr kumimoji="1" lang="en-US" altLang="ja-JP" dirty="0">
                <a:latin typeface="Courier New" panose="02070309020205020404" pitchFamily="49" charset="0"/>
                <a:cs typeface="Courier New" panose="02070309020205020404" pitchFamily="49" charset="0"/>
              </a:rPr>
              <a:t>earn </a:t>
            </a:r>
            <a:r>
              <a:rPr lang="en-US" altLang="ja-JP" dirty="0"/>
              <a:t>T</a:t>
            </a:r>
            <a:r>
              <a:rPr kumimoji="1" lang="en-US" altLang="ja-JP" dirty="0">
                <a:latin typeface="Courier New" panose="02070309020205020404" pitchFamily="49" charset="0"/>
                <a:cs typeface="Courier New" panose="02070309020205020404" pitchFamily="49" charset="0"/>
              </a:rPr>
              <a:t>oday</a:t>
            </a:r>
            <a:endParaRPr kumimoji="1" lang="ja-JP" altLang="en-US">
              <a:latin typeface="Courier New" panose="02070309020205020404" pitchFamily="49" charset="0"/>
              <a:cs typeface="Courier New" panose="02070309020205020404" pitchFamily="49" charset="0"/>
            </a:endParaRPr>
          </a:p>
        </p:txBody>
      </p:sp>
      <p:sp>
        <p:nvSpPr>
          <p:cNvPr id="3" name="コンテンツ プレースホルダー 2">
            <a:extLst>
              <a:ext uri="{FF2B5EF4-FFF2-40B4-BE49-F238E27FC236}">
                <a16:creationId xmlns:a16="http://schemas.microsoft.com/office/drawing/2014/main" id="{1DBA5315-28B2-5D48-8137-B6ED1C59D25C}"/>
              </a:ext>
            </a:extLst>
          </p:cNvPr>
          <p:cNvSpPr>
            <a:spLocks noGrp="1"/>
          </p:cNvSpPr>
          <p:nvPr>
            <p:ph idx="1"/>
          </p:nvPr>
        </p:nvSpPr>
        <p:spPr>
          <a:xfrm>
            <a:off x="838200" y="1735136"/>
            <a:ext cx="5059181" cy="4667250"/>
          </a:xfrm>
        </p:spPr>
        <p:txBody>
          <a:bodyPr>
            <a:normAutofit fontScale="92500" lnSpcReduction="10000"/>
          </a:bodyPr>
          <a:lstStyle/>
          <a:p>
            <a:r>
              <a:rPr lang="en-US" altLang="ja-JP" dirty="0">
                <a:solidFill>
                  <a:srgbClr val="FF0000"/>
                </a:solidFill>
                <a:latin typeface="Courier New" panose="02070309020205020404" pitchFamily="49" charset="0"/>
                <a:cs typeface="Courier New" panose="02070309020205020404" pitchFamily="49" charset="0"/>
              </a:rPr>
              <a:t>Analog Input and Output</a:t>
            </a:r>
          </a:p>
          <a:p>
            <a:pPr lvl="1"/>
            <a:r>
              <a:rPr lang="en-US" altLang="ja-JP" sz="2200" dirty="0">
                <a:solidFill>
                  <a:srgbClr val="FF0000"/>
                </a:solidFill>
                <a:latin typeface="Courier New" panose="02070309020205020404" pitchFamily="49" charset="0"/>
                <a:cs typeface="Courier New" panose="02070309020205020404" pitchFamily="49" charset="0"/>
              </a:rPr>
              <a:t>PWM output</a:t>
            </a:r>
          </a:p>
          <a:p>
            <a:pPr lvl="1"/>
            <a:r>
              <a:rPr lang="en-US" altLang="ja-JP" sz="2200" dirty="0" err="1">
                <a:solidFill>
                  <a:srgbClr val="FF0000"/>
                </a:solidFill>
              </a:rPr>
              <a:t>aout</a:t>
            </a:r>
            <a:r>
              <a:rPr lang="en-US" altLang="ja-JP" sz="2200" dirty="0">
                <a:solidFill>
                  <a:srgbClr val="FF0000"/>
                </a:solidFill>
              </a:rPr>
              <a:t> object</a:t>
            </a:r>
            <a:endParaRPr lang="en-US" altLang="ja-JP" sz="2600" dirty="0">
              <a:solidFill>
                <a:srgbClr val="FF0000"/>
              </a:solidFill>
            </a:endParaRPr>
          </a:p>
          <a:p>
            <a:pPr lvl="1"/>
            <a:r>
              <a:rPr lang="en-US" altLang="ja-JP" sz="2200" dirty="0" err="1">
                <a:solidFill>
                  <a:srgbClr val="FF0000"/>
                </a:solidFill>
                <a:latin typeface="Courier New" panose="02070309020205020404" pitchFamily="49" charset="0"/>
                <a:cs typeface="Courier New" panose="02070309020205020404" pitchFamily="49" charset="0"/>
              </a:rPr>
              <a:t>ain</a:t>
            </a:r>
            <a:r>
              <a:rPr lang="en-US" altLang="ja-JP" sz="2200" dirty="0">
                <a:solidFill>
                  <a:srgbClr val="FF0000"/>
                </a:solidFill>
                <a:latin typeface="Courier New" panose="02070309020205020404" pitchFamily="49" charset="0"/>
                <a:cs typeface="Courier New" panose="02070309020205020404" pitchFamily="49" charset="0"/>
              </a:rPr>
              <a:t> object</a:t>
            </a:r>
          </a:p>
          <a:p>
            <a:pPr lvl="1"/>
            <a:r>
              <a:rPr lang="en-US" altLang="ja-JP" sz="2200" dirty="0">
                <a:solidFill>
                  <a:srgbClr val="FF0000"/>
                </a:solidFill>
                <a:latin typeface="Courier New" panose="02070309020205020404" pitchFamily="49" charset="0"/>
                <a:cs typeface="Courier New" panose="02070309020205020404" pitchFamily="49" charset="0"/>
              </a:rPr>
              <a:t>map object</a:t>
            </a:r>
          </a:p>
          <a:p>
            <a:pPr lvl="1"/>
            <a:r>
              <a:rPr lang="en-US" altLang="ja-JP" dirty="0">
                <a:solidFill>
                  <a:srgbClr val="FF0000"/>
                </a:solidFill>
              </a:rPr>
              <a:t>voltage divider</a:t>
            </a:r>
          </a:p>
          <a:p>
            <a:pPr lvl="1"/>
            <a:endParaRPr lang="en-US" altLang="ja-JP" dirty="0"/>
          </a:p>
          <a:p>
            <a:r>
              <a:rPr lang="en-US" altLang="ja-JP" dirty="0">
                <a:solidFill>
                  <a:srgbClr val="FF0000"/>
                </a:solidFill>
              </a:rPr>
              <a:t>Using an Analog Sensor as a switch</a:t>
            </a:r>
          </a:p>
          <a:p>
            <a:pPr lvl="1"/>
            <a:r>
              <a:rPr lang="en-US" altLang="ja-JP" dirty="0">
                <a:solidFill>
                  <a:srgbClr val="FF0000"/>
                </a:solidFill>
              </a:rPr>
              <a:t>thresholding</a:t>
            </a:r>
          </a:p>
          <a:p>
            <a:pPr lvl="1"/>
            <a:r>
              <a:rPr lang="en-US" altLang="ja-JP" dirty="0">
                <a:solidFill>
                  <a:srgbClr val="FF0000"/>
                </a:solidFill>
              </a:rPr>
              <a:t>triggering</a:t>
            </a:r>
          </a:p>
          <a:p>
            <a:pPr lvl="1"/>
            <a:endParaRPr lang="en-US" altLang="ja-JP" dirty="0">
              <a:solidFill>
                <a:srgbClr val="FF0000"/>
              </a:solidFill>
            </a:endParaRPr>
          </a:p>
          <a:p>
            <a:r>
              <a:rPr lang="en-US" altLang="ja-JP" dirty="0" err="1">
                <a:solidFill>
                  <a:srgbClr val="FF0000"/>
                </a:solidFill>
              </a:rPr>
              <a:t>Subpatch</a:t>
            </a:r>
            <a:endParaRPr lang="en-US" altLang="ja-JP" dirty="0">
              <a:solidFill>
                <a:srgbClr val="FF0000"/>
              </a:solidFill>
            </a:endParaRPr>
          </a:p>
          <a:p>
            <a:endParaRPr lang="en-US" altLang="ja-JP" dirty="0">
              <a:latin typeface="Courier New" panose="02070309020205020404" pitchFamily="49" charset="0"/>
              <a:cs typeface="Courier New" panose="02070309020205020404" pitchFamily="49" charset="0"/>
            </a:endParaRPr>
          </a:p>
          <a:p>
            <a:pPr marL="457200" lvl="1" indent="0">
              <a:buNone/>
            </a:pPr>
            <a:endParaRPr lang="en-US" altLang="ja-JP" dirty="0">
              <a:latin typeface="Courier New" panose="02070309020205020404" pitchFamily="49" charset="0"/>
              <a:cs typeface="Courier New" panose="02070309020205020404" pitchFamily="49" charset="0"/>
            </a:endParaRPr>
          </a:p>
          <a:p>
            <a:pPr lvl="1"/>
            <a:endParaRPr lang="en-US" altLang="ja-JP" dirty="0">
              <a:latin typeface="Courier New" panose="02070309020205020404" pitchFamily="49" charset="0"/>
              <a:cs typeface="Courier New" panose="02070309020205020404" pitchFamily="49" charset="0"/>
            </a:endParaRPr>
          </a:p>
          <a:p>
            <a:pPr lvl="1"/>
            <a:endParaRPr lang="ja-JP" altLang="en-US">
              <a:latin typeface="Courier New" panose="02070309020205020404" pitchFamily="49" charset="0"/>
              <a:cs typeface="Courier New" panose="02070309020205020404" pitchFamily="49" charset="0"/>
            </a:endParaRPr>
          </a:p>
        </p:txBody>
      </p:sp>
      <p:sp>
        <p:nvSpPr>
          <p:cNvPr id="4" name="スライド番号プレースホルダー 3">
            <a:extLst>
              <a:ext uri="{FF2B5EF4-FFF2-40B4-BE49-F238E27FC236}">
                <a16:creationId xmlns:a16="http://schemas.microsoft.com/office/drawing/2014/main" id="{B06893A6-3C04-AA49-A5CE-319A8460F1A5}"/>
              </a:ext>
            </a:extLst>
          </p:cNvPr>
          <p:cNvSpPr>
            <a:spLocks noGrp="1"/>
          </p:cNvSpPr>
          <p:nvPr>
            <p:ph type="sldNum" sz="quarter" idx="12"/>
          </p:nvPr>
        </p:nvSpPr>
        <p:spPr/>
        <p:txBody>
          <a:bodyPr/>
          <a:lstStyle/>
          <a:p>
            <a:fld id="{D5DDEC14-9F2A-1C40-9F92-7E724392E266}" type="slidenum">
              <a:rPr kumimoji="1" lang="ja-JP" altLang="en-US" smtClean="0"/>
              <a:t>91</a:t>
            </a:fld>
            <a:endParaRPr kumimoji="1" lang="ja-JP" altLang="en-US"/>
          </a:p>
        </p:txBody>
      </p:sp>
      <p:sp>
        <p:nvSpPr>
          <p:cNvPr id="5" name="コンテンツ プレースホルダー 2">
            <a:extLst>
              <a:ext uri="{FF2B5EF4-FFF2-40B4-BE49-F238E27FC236}">
                <a16:creationId xmlns:a16="http://schemas.microsoft.com/office/drawing/2014/main" id="{56E78270-F2F9-C44D-94C5-9E35CA84DA61}"/>
              </a:ext>
            </a:extLst>
          </p:cNvPr>
          <p:cNvSpPr txBox="1">
            <a:spLocks/>
          </p:cNvSpPr>
          <p:nvPr/>
        </p:nvSpPr>
        <p:spPr>
          <a:xfrm>
            <a:off x="6294620" y="1825624"/>
            <a:ext cx="5412698"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1300" dirty="0"/>
          </a:p>
        </p:txBody>
      </p:sp>
      <p:sp>
        <p:nvSpPr>
          <p:cNvPr id="6" name="コンテンツ プレースホルダー 2">
            <a:extLst>
              <a:ext uri="{FF2B5EF4-FFF2-40B4-BE49-F238E27FC236}">
                <a16:creationId xmlns:a16="http://schemas.microsoft.com/office/drawing/2014/main" id="{80C95288-DD36-A54B-A1B0-96FFBEF0076B}"/>
              </a:ext>
            </a:extLst>
          </p:cNvPr>
          <p:cNvSpPr txBox="1">
            <a:spLocks/>
          </p:cNvSpPr>
          <p:nvPr/>
        </p:nvSpPr>
        <p:spPr>
          <a:xfrm>
            <a:off x="5882390" y="1735136"/>
            <a:ext cx="5059181"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solidFill>
                  <a:srgbClr val="FF0000"/>
                </a:solidFill>
              </a:rPr>
              <a:t>Servomotor</a:t>
            </a:r>
          </a:p>
          <a:p>
            <a:endParaRPr lang="en-US" altLang="ja-JP" dirty="0">
              <a:solidFill>
                <a:srgbClr val="FF0000"/>
              </a:solidFill>
            </a:endParaRPr>
          </a:p>
          <a:p>
            <a:r>
              <a:rPr lang="en-US" altLang="ja-JP" dirty="0">
                <a:solidFill>
                  <a:srgbClr val="FF0000"/>
                </a:solidFill>
              </a:rPr>
              <a:t>Stepper Motor</a:t>
            </a:r>
          </a:p>
          <a:p>
            <a:endParaRPr lang="en-US" altLang="ja-JP" dirty="0"/>
          </a:p>
          <a:p>
            <a:r>
              <a:rPr lang="en-US" altLang="ja-JP" dirty="0"/>
              <a:t>Capacitive Sensing</a:t>
            </a:r>
          </a:p>
          <a:p>
            <a:endParaRPr lang="en-US" altLang="ja-JP" dirty="0"/>
          </a:p>
          <a:p>
            <a:r>
              <a:rPr lang="en-US" altLang="ja-JP" dirty="0"/>
              <a:t>Conductive Materials</a:t>
            </a:r>
            <a:endParaRPr lang="ja-JP" altLang="en-US"/>
          </a:p>
        </p:txBody>
      </p:sp>
    </p:spTree>
    <p:extLst>
      <p:ext uri="{BB962C8B-B14F-4D97-AF65-F5344CB8AC3E}">
        <p14:creationId xmlns:p14="http://schemas.microsoft.com/office/powerpoint/2010/main" val="17050045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A8019B-B98C-544F-89F2-07849CF12C14}"/>
              </a:ext>
            </a:extLst>
          </p:cNvPr>
          <p:cNvSpPr>
            <a:spLocks noGrp="1"/>
          </p:cNvSpPr>
          <p:nvPr>
            <p:ph type="ctrTitle"/>
          </p:nvPr>
        </p:nvSpPr>
        <p:spPr/>
        <p:txBody>
          <a:bodyPr>
            <a:normAutofit/>
          </a:bodyPr>
          <a:lstStyle/>
          <a:p>
            <a:r>
              <a:rPr lang="en-US" altLang="ja-JP" sz="2800" dirty="0"/>
              <a:t>Session 2.4: </a:t>
            </a:r>
            <a:br>
              <a:rPr lang="en-US" altLang="ja-JP" sz="2800" dirty="0"/>
            </a:br>
            <a:r>
              <a:rPr lang="en-US" altLang="ja-JP" sz="2800" dirty="0"/>
              <a:t>Capacitive Sensing and </a:t>
            </a:r>
            <a:br>
              <a:rPr lang="en-US" altLang="ja-JP" sz="2800" dirty="0"/>
            </a:br>
            <a:r>
              <a:rPr lang="en-US" altLang="ja-JP" sz="2800" dirty="0"/>
              <a:t>Conductive Materials</a:t>
            </a:r>
            <a:endParaRPr kumimoji="1" lang="ja-JP" altLang="en-US" sz="2800"/>
          </a:p>
        </p:txBody>
      </p:sp>
      <p:sp>
        <p:nvSpPr>
          <p:cNvPr id="3" name="字幕 2">
            <a:extLst>
              <a:ext uri="{FF2B5EF4-FFF2-40B4-BE49-F238E27FC236}">
                <a16:creationId xmlns:a16="http://schemas.microsoft.com/office/drawing/2014/main" id="{5B6D2FDC-8773-D945-B839-A577899352CA}"/>
              </a:ext>
            </a:extLst>
          </p:cNvPr>
          <p:cNvSpPr>
            <a:spLocks noGrp="1"/>
          </p:cNvSpPr>
          <p:nvPr>
            <p:ph type="subTitle"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2D377B3-4170-2842-8737-9C9D7862B1B2}"/>
              </a:ext>
            </a:extLst>
          </p:cNvPr>
          <p:cNvSpPr>
            <a:spLocks noGrp="1"/>
          </p:cNvSpPr>
          <p:nvPr>
            <p:ph type="sldNum" sz="quarter" idx="12"/>
          </p:nvPr>
        </p:nvSpPr>
        <p:spPr/>
        <p:txBody>
          <a:bodyPr/>
          <a:lstStyle/>
          <a:p>
            <a:fld id="{D5DDEC14-9F2A-1C40-9F92-7E724392E266}" type="slidenum">
              <a:rPr kumimoji="1" lang="ja-JP" altLang="en-US" smtClean="0"/>
              <a:t>92</a:t>
            </a:fld>
            <a:endParaRPr kumimoji="1" lang="ja-JP" altLang="en-US"/>
          </a:p>
        </p:txBody>
      </p:sp>
    </p:spTree>
    <p:extLst>
      <p:ext uri="{BB962C8B-B14F-4D97-AF65-F5344CB8AC3E}">
        <p14:creationId xmlns:p14="http://schemas.microsoft.com/office/powerpoint/2010/main" val="8736037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42C68D-E3E9-1A4E-97FF-0204635364C7}"/>
              </a:ext>
            </a:extLst>
          </p:cNvPr>
          <p:cNvSpPr>
            <a:spLocks noGrp="1"/>
          </p:cNvSpPr>
          <p:nvPr>
            <p:ph type="title"/>
          </p:nvPr>
        </p:nvSpPr>
        <p:spPr/>
        <p:txBody>
          <a:bodyPr>
            <a:normAutofit/>
          </a:bodyPr>
          <a:lstStyle/>
          <a:p>
            <a:r>
              <a:rPr kumimoji="1" lang="en-US" altLang="ja-JP" sz="4000" dirty="0"/>
              <a:t>Capacitor</a:t>
            </a:r>
            <a:endParaRPr kumimoji="1" lang="ja-JP" altLang="en-US" sz="4000"/>
          </a:p>
        </p:txBody>
      </p:sp>
      <p:sp>
        <p:nvSpPr>
          <p:cNvPr id="3" name="コンテンツ プレースホルダー 2">
            <a:extLst>
              <a:ext uri="{FF2B5EF4-FFF2-40B4-BE49-F238E27FC236}">
                <a16:creationId xmlns:a16="http://schemas.microsoft.com/office/drawing/2014/main" id="{73281D6E-4419-E64C-B7B2-CD589DE7BA6D}"/>
              </a:ext>
            </a:extLst>
          </p:cNvPr>
          <p:cNvSpPr>
            <a:spLocks noGrp="1"/>
          </p:cNvSpPr>
          <p:nvPr>
            <p:ph idx="1"/>
          </p:nvPr>
        </p:nvSpPr>
        <p:spPr>
          <a:xfrm>
            <a:off x="838200" y="1825625"/>
            <a:ext cx="5562600" cy="2404656"/>
          </a:xfrm>
        </p:spPr>
        <p:txBody>
          <a:bodyPr>
            <a:normAutofit lnSpcReduction="10000"/>
          </a:bodyPr>
          <a:lstStyle/>
          <a:p>
            <a:r>
              <a:rPr lang="en-US" altLang="ja-JP" sz="2000" dirty="0"/>
              <a:t>Capacitor is composed of </a:t>
            </a:r>
            <a:r>
              <a:rPr lang="en-US" altLang="ja-JP" sz="2000"/>
              <a:t>two conductive </a:t>
            </a:r>
            <a:r>
              <a:rPr lang="en-US" altLang="ja-JP" sz="2000" dirty="0"/>
              <a:t>surfaces with one non-conductive layer in between.</a:t>
            </a:r>
            <a:r>
              <a:rPr lang="ja-JP" altLang="en-US" sz="2000"/>
              <a:t> </a:t>
            </a:r>
            <a:r>
              <a:rPr lang="en-US" altLang="ja-JP" sz="2000" dirty="0"/>
              <a:t>One surface is connected to the positive pole and the other is connected to the GND.</a:t>
            </a:r>
            <a:endParaRPr kumimoji="1" lang="en-US" altLang="ja-JP" sz="2000" dirty="0"/>
          </a:p>
          <a:p>
            <a:r>
              <a:rPr lang="en-US" altLang="ja-JP" sz="2000" dirty="0"/>
              <a:t>Capacitors can charge electrical potential energy and release it.</a:t>
            </a:r>
            <a:endParaRPr kumimoji="1" lang="ja-JP" altLang="en-US" sz="2000"/>
          </a:p>
        </p:txBody>
      </p:sp>
      <p:sp>
        <p:nvSpPr>
          <p:cNvPr id="4" name="スライド番号プレースホルダー 3">
            <a:extLst>
              <a:ext uri="{FF2B5EF4-FFF2-40B4-BE49-F238E27FC236}">
                <a16:creationId xmlns:a16="http://schemas.microsoft.com/office/drawing/2014/main" id="{D1EF3BB2-021E-814A-9B0E-803967B0D446}"/>
              </a:ext>
            </a:extLst>
          </p:cNvPr>
          <p:cNvSpPr>
            <a:spLocks noGrp="1"/>
          </p:cNvSpPr>
          <p:nvPr>
            <p:ph type="sldNum" sz="quarter" idx="12"/>
          </p:nvPr>
        </p:nvSpPr>
        <p:spPr/>
        <p:txBody>
          <a:bodyPr/>
          <a:lstStyle/>
          <a:p>
            <a:fld id="{D5DDEC14-9F2A-1C40-9F92-7E724392E266}" type="slidenum">
              <a:rPr kumimoji="1" lang="ja-JP" altLang="en-US" smtClean="0"/>
              <a:t>93</a:t>
            </a:fld>
            <a:endParaRPr kumimoji="1" lang="ja-JP" altLang="en-US"/>
          </a:p>
        </p:txBody>
      </p:sp>
      <p:pic>
        <p:nvPicPr>
          <p:cNvPr id="6" name="図 5">
            <a:extLst>
              <a:ext uri="{FF2B5EF4-FFF2-40B4-BE49-F238E27FC236}">
                <a16:creationId xmlns:a16="http://schemas.microsoft.com/office/drawing/2014/main" id="{3BB0F2BE-2A31-8343-A56A-A257046A5BFA}"/>
              </a:ext>
            </a:extLst>
          </p:cNvPr>
          <p:cNvPicPr>
            <a:picLocks noChangeAspect="1"/>
          </p:cNvPicPr>
          <p:nvPr/>
        </p:nvPicPr>
        <p:blipFill>
          <a:blip r:embed="rId2"/>
          <a:stretch>
            <a:fillRect/>
          </a:stretch>
        </p:blipFill>
        <p:spPr>
          <a:xfrm>
            <a:off x="3761778" y="4230281"/>
            <a:ext cx="2439451" cy="1946682"/>
          </a:xfrm>
          <a:prstGeom prst="rect">
            <a:avLst/>
          </a:prstGeom>
        </p:spPr>
      </p:pic>
      <p:sp>
        <p:nvSpPr>
          <p:cNvPr id="7" name="正方形/長方形 6">
            <a:extLst>
              <a:ext uri="{FF2B5EF4-FFF2-40B4-BE49-F238E27FC236}">
                <a16:creationId xmlns:a16="http://schemas.microsoft.com/office/drawing/2014/main" id="{3612C3F7-EDEE-B04E-BF99-7B7EC642C14A}"/>
              </a:ext>
            </a:extLst>
          </p:cNvPr>
          <p:cNvSpPr/>
          <p:nvPr/>
        </p:nvSpPr>
        <p:spPr>
          <a:xfrm>
            <a:off x="389867" y="6204334"/>
            <a:ext cx="10760732" cy="577081"/>
          </a:xfrm>
          <a:prstGeom prst="rect">
            <a:avLst/>
          </a:prstGeom>
        </p:spPr>
        <p:txBody>
          <a:bodyPr wrap="square">
            <a:spAutoFit/>
          </a:bodyPr>
          <a:lstStyle/>
          <a:p>
            <a:r>
              <a:rPr lang="en-US" altLang="ja-JP" sz="1050" dirty="0">
                <a:latin typeface="Courier New" panose="02070309020205020404" pitchFamily="49" charset="0"/>
                <a:cs typeface="Courier New" panose="02070309020205020404" pitchFamily="49" charset="0"/>
              </a:rPr>
              <a:t>Image (left)  : </a:t>
            </a:r>
            <a:r>
              <a:rPr lang="ja-JP" altLang="en-US" sz="1050">
                <a:latin typeface="Courier New" panose="02070309020205020404" pitchFamily="49" charset="0"/>
                <a:cs typeface="Courier New" panose="02070309020205020404" pitchFamily="49" charset="0"/>
                <a:hlinkClick r:id="rId3"/>
              </a:rPr>
              <a:t>https://publicdomainvectors.org/en/free-clipart/Parallel-plate-capacitor-vector-drawing/26061.html</a:t>
            </a:r>
            <a:r>
              <a:rPr lang="en-US" altLang="ja-JP" sz="1050" dirty="0">
                <a:latin typeface="Courier New" panose="02070309020205020404" pitchFamily="49" charset="0"/>
                <a:cs typeface="Courier New" panose="02070309020205020404" pitchFamily="49" charset="0"/>
              </a:rPr>
              <a:t> (public domain)</a:t>
            </a:r>
          </a:p>
          <a:p>
            <a:r>
              <a:rPr lang="en-US" altLang="ja-JP" sz="1050" dirty="0">
                <a:latin typeface="Courier New" panose="02070309020205020404" pitchFamily="49" charset="0"/>
                <a:cs typeface="Courier New" panose="02070309020205020404" pitchFamily="49" charset="0"/>
              </a:rPr>
              <a:t>Image</a:t>
            </a:r>
            <a:r>
              <a:rPr lang="ja-JP" altLang="en-US" sz="1050">
                <a:latin typeface="Courier New" panose="02070309020205020404" pitchFamily="49" charset="0"/>
                <a:cs typeface="Courier New" panose="02070309020205020404" pitchFamily="49" charset="0"/>
              </a:rPr>
              <a:t> </a:t>
            </a:r>
            <a:r>
              <a:rPr lang="en-US" altLang="ja-JP" sz="1050" dirty="0">
                <a:latin typeface="Courier New" panose="02070309020205020404" pitchFamily="49" charset="0"/>
                <a:cs typeface="Courier New" panose="02070309020205020404" pitchFamily="49" charset="0"/>
              </a:rPr>
              <a:t>(middle):</a:t>
            </a:r>
            <a:r>
              <a:rPr lang="ja-JP" altLang="en-US" sz="1050">
                <a:latin typeface="Courier New" panose="02070309020205020404" pitchFamily="49" charset="0"/>
                <a:cs typeface="Courier New" panose="02070309020205020404" pitchFamily="49" charset="0"/>
              </a:rPr>
              <a:t> </a:t>
            </a:r>
            <a:r>
              <a:rPr lang="en-US" altLang="ja-JP" sz="1050" dirty="0">
                <a:latin typeface="Courier New" panose="02070309020205020404" pitchFamily="49" charset="0"/>
                <a:cs typeface="Courier New" panose="02070309020205020404" pitchFamily="49" charset="0"/>
                <a:hlinkClick r:id="rId4"/>
              </a:rPr>
              <a:t>https://commons.wikimedia.org/wiki/File:Electronic-Component-Elec-Capacitors.jpg</a:t>
            </a:r>
            <a:r>
              <a:rPr lang="ja-JP" altLang="en-US" sz="1050">
                <a:latin typeface="Courier New" panose="02070309020205020404" pitchFamily="49" charset="0"/>
                <a:cs typeface="Courier New" panose="02070309020205020404" pitchFamily="49" charset="0"/>
              </a:rPr>
              <a:t> </a:t>
            </a:r>
            <a:r>
              <a:rPr lang="en-US" altLang="ja-JP" sz="1050" dirty="0">
                <a:latin typeface="Courier New" panose="02070309020205020404" pitchFamily="49" charset="0"/>
                <a:cs typeface="Courier New" panose="02070309020205020404" pitchFamily="49" charset="0"/>
              </a:rPr>
              <a:t>(public domain)</a:t>
            </a:r>
          </a:p>
          <a:p>
            <a:r>
              <a:rPr lang="en-US" altLang="ja-JP" sz="1050" dirty="0">
                <a:latin typeface="Courier New" panose="02070309020205020404" pitchFamily="49" charset="0"/>
                <a:cs typeface="Courier New" panose="02070309020205020404" pitchFamily="49" charset="0"/>
              </a:rPr>
              <a:t>Image (right) : </a:t>
            </a:r>
            <a:r>
              <a:rPr lang="en-US" altLang="ja-JP" sz="1050" dirty="0">
                <a:latin typeface="Courier New" panose="02070309020205020404" pitchFamily="49" charset="0"/>
                <a:cs typeface="Courier New" panose="02070309020205020404" pitchFamily="49" charset="0"/>
                <a:hlinkClick r:id="rId5"/>
              </a:rPr>
              <a:t>https://learn.sparkfun.com/tutorials/capacitors/capacitor-theory</a:t>
            </a:r>
            <a:r>
              <a:rPr lang="en-US" altLang="ja-JP" sz="1050" dirty="0">
                <a:latin typeface="Courier New" panose="02070309020205020404" pitchFamily="49" charset="0"/>
                <a:cs typeface="Courier New" panose="02070309020205020404" pitchFamily="49" charset="0"/>
              </a:rPr>
              <a:t> (CC BY-SA 4.0)</a:t>
            </a:r>
          </a:p>
        </p:txBody>
      </p:sp>
      <p:pic>
        <p:nvPicPr>
          <p:cNvPr id="9" name="図 8">
            <a:extLst>
              <a:ext uri="{FF2B5EF4-FFF2-40B4-BE49-F238E27FC236}">
                <a16:creationId xmlns:a16="http://schemas.microsoft.com/office/drawing/2014/main" id="{8D443E0B-0CB1-5041-9FBE-B58BEF5974FD}"/>
              </a:ext>
            </a:extLst>
          </p:cNvPr>
          <p:cNvPicPr>
            <a:picLocks noChangeAspect="1"/>
          </p:cNvPicPr>
          <p:nvPr/>
        </p:nvPicPr>
        <p:blipFill>
          <a:blip r:embed="rId6"/>
          <a:stretch>
            <a:fillRect/>
          </a:stretch>
        </p:blipFill>
        <p:spPr>
          <a:xfrm>
            <a:off x="954314" y="4023520"/>
            <a:ext cx="2228950" cy="1946681"/>
          </a:xfrm>
          <a:prstGeom prst="rect">
            <a:avLst/>
          </a:prstGeom>
        </p:spPr>
      </p:pic>
      <p:pic>
        <p:nvPicPr>
          <p:cNvPr id="12" name="図 11" descr="時計 が含まれている画像&#10;&#10;自動的に生成された説明">
            <a:extLst>
              <a:ext uri="{FF2B5EF4-FFF2-40B4-BE49-F238E27FC236}">
                <a16:creationId xmlns:a16="http://schemas.microsoft.com/office/drawing/2014/main" id="{CC7F22D9-3B4A-5844-8CE6-851CA0596725}"/>
              </a:ext>
            </a:extLst>
          </p:cNvPr>
          <p:cNvPicPr>
            <a:picLocks noChangeAspect="1"/>
          </p:cNvPicPr>
          <p:nvPr/>
        </p:nvPicPr>
        <p:blipFill>
          <a:blip r:embed="rId7"/>
          <a:stretch>
            <a:fillRect/>
          </a:stretch>
        </p:blipFill>
        <p:spPr>
          <a:xfrm>
            <a:off x="6516914" y="1696243"/>
            <a:ext cx="4633685" cy="4178039"/>
          </a:xfrm>
          <a:prstGeom prst="rect">
            <a:avLst/>
          </a:prstGeom>
        </p:spPr>
      </p:pic>
    </p:spTree>
    <p:extLst>
      <p:ext uri="{BB962C8B-B14F-4D97-AF65-F5344CB8AC3E}">
        <p14:creationId xmlns:p14="http://schemas.microsoft.com/office/powerpoint/2010/main" val="16271213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42C68D-E3E9-1A4E-97FF-0204635364C7}"/>
              </a:ext>
            </a:extLst>
          </p:cNvPr>
          <p:cNvSpPr>
            <a:spLocks noGrp="1"/>
          </p:cNvSpPr>
          <p:nvPr>
            <p:ph type="title"/>
          </p:nvPr>
        </p:nvSpPr>
        <p:spPr/>
        <p:txBody>
          <a:bodyPr>
            <a:normAutofit/>
          </a:bodyPr>
          <a:lstStyle/>
          <a:p>
            <a:r>
              <a:rPr kumimoji="1" lang="en-US" altLang="ja-JP" sz="4000" dirty="0"/>
              <a:t>Capacitive Sensing</a:t>
            </a:r>
            <a:endParaRPr kumimoji="1" lang="ja-JP" altLang="en-US" sz="4000"/>
          </a:p>
        </p:txBody>
      </p:sp>
      <p:sp>
        <p:nvSpPr>
          <p:cNvPr id="3" name="コンテンツ プレースホルダー 2">
            <a:extLst>
              <a:ext uri="{FF2B5EF4-FFF2-40B4-BE49-F238E27FC236}">
                <a16:creationId xmlns:a16="http://schemas.microsoft.com/office/drawing/2014/main" id="{73281D6E-4419-E64C-B7B2-CD589DE7BA6D}"/>
              </a:ext>
            </a:extLst>
          </p:cNvPr>
          <p:cNvSpPr>
            <a:spLocks noGrp="1"/>
          </p:cNvSpPr>
          <p:nvPr>
            <p:ph idx="1"/>
          </p:nvPr>
        </p:nvSpPr>
        <p:spPr>
          <a:xfrm>
            <a:off x="838200" y="1825625"/>
            <a:ext cx="5925457" cy="4351338"/>
          </a:xfrm>
        </p:spPr>
        <p:txBody>
          <a:bodyPr>
            <a:normAutofit fontScale="85000" lnSpcReduction="20000"/>
          </a:bodyPr>
          <a:lstStyle/>
          <a:p>
            <a:r>
              <a:rPr kumimoji="1" lang="en-US" altLang="ja-JP" dirty="0"/>
              <a:t>Anything capacitive can be used as a sensor.</a:t>
            </a:r>
          </a:p>
          <a:p>
            <a:pPr lvl="1"/>
            <a:r>
              <a:rPr kumimoji="1" lang="en-US" altLang="ja-JP" dirty="0"/>
              <a:t>A conductive surface will work as a capacitor, </a:t>
            </a:r>
            <a:r>
              <a:rPr lang="en-US" altLang="ja-JP" dirty="0"/>
              <a:t>if any other conductive surface comes closer to the surface.</a:t>
            </a:r>
          </a:p>
          <a:p>
            <a:pPr lvl="1"/>
            <a:endParaRPr lang="en-US" altLang="ja-JP" dirty="0"/>
          </a:p>
          <a:p>
            <a:pPr lvl="1"/>
            <a:r>
              <a:rPr lang="en-US" altLang="ja-JP" dirty="0"/>
              <a:t>If we send a pulse to a capacitor, it can charge the capacitor. Then, the energy is released quickly but with some delay caused by the capacitor (note that we’re sending a pulse; we quickly turn off the electric current).</a:t>
            </a:r>
          </a:p>
          <a:p>
            <a:pPr lvl="1"/>
            <a:endParaRPr lang="en-US" altLang="ja-JP" dirty="0"/>
          </a:p>
          <a:p>
            <a:pPr lvl="1"/>
            <a:r>
              <a:rPr lang="en-US" altLang="ja-JP" dirty="0"/>
              <a:t>By measuring the delay, we can sense proximity/touch.     </a:t>
            </a:r>
          </a:p>
          <a:p>
            <a:pPr lvl="1"/>
            <a:endParaRPr kumimoji="1" lang="ja-JP" altLang="en-US"/>
          </a:p>
        </p:txBody>
      </p:sp>
      <p:sp>
        <p:nvSpPr>
          <p:cNvPr id="4" name="スライド番号プレースホルダー 3">
            <a:extLst>
              <a:ext uri="{FF2B5EF4-FFF2-40B4-BE49-F238E27FC236}">
                <a16:creationId xmlns:a16="http://schemas.microsoft.com/office/drawing/2014/main" id="{D1EF3BB2-021E-814A-9B0E-803967B0D446}"/>
              </a:ext>
            </a:extLst>
          </p:cNvPr>
          <p:cNvSpPr>
            <a:spLocks noGrp="1"/>
          </p:cNvSpPr>
          <p:nvPr>
            <p:ph type="sldNum" sz="quarter" idx="12"/>
          </p:nvPr>
        </p:nvSpPr>
        <p:spPr/>
        <p:txBody>
          <a:bodyPr/>
          <a:lstStyle/>
          <a:p>
            <a:fld id="{D5DDEC14-9F2A-1C40-9F92-7E724392E266}" type="slidenum">
              <a:rPr kumimoji="1" lang="ja-JP" altLang="en-US" smtClean="0"/>
              <a:t>94</a:t>
            </a:fld>
            <a:endParaRPr kumimoji="1" lang="ja-JP" altLang="en-US"/>
          </a:p>
        </p:txBody>
      </p:sp>
      <p:cxnSp>
        <p:nvCxnSpPr>
          <p:cNvPr id="8" name="直線コネクタ 7">
            <a:extLst>
              <a:ext uri="{FF2B5EF4-FFF2-40B4-BE49-F238E27FC236}">
                <a16:creationId xmlns:a16="http://schemas.microsoft.com/office/drawing/2014/main" id="{355751FE-27EC-1A4A-9358-98921EE36BED}"/>
              </a:ext>
            </a:extLst>
          </p:cNvPr>
          <p:cNvCxnSpPr>
            <a:cxnSpLocks/>
          </p:cNvCxnSpPr>
          <p:nvPr/>
        </p:nvCxnSpPr>
        <p:spPr>
          <a:xfrm>
            <a:off x="7300685" y="1825625"/>
            <a:ext cx="0" cy="888546"/>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84AE535D-8059-BB42-A1E6-D2811DD7ABD4}"/>
              </a:ext>
            </a:extLst>
          </p:cNvPr>
          <p:cNvCxnSpPr>
            <a:cxnSpLocks/>
          </p:cNvCxnSpPr>
          <p:nvPr/>
        </p:nvCxnSpPr>
        <p:spPr>
          <a:xfrm>
            <a:off x="9151256" y="1811111"/>
            <a:ext cx="0" cy="888546"/>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CFC2870-A40D-7B4B-81E5-9456F95513C7}"/>
              </a:ext>
            </a:extLst>
          </p:cNvPr>
          <p:cNvCxnSpPr>
            <a:cxnSpLocks/>
          </p:cNvCxnSpPr>
          <p:nvPr/>
        </p:nvCxnSpPr>
        <p:spPr>
          <a:xfrm flipH="1" flipV="1">
            <a:off x="7283646" y="2696908"/>
            <a:ext cx="436880" cy="3112"/>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530551A-19CF-EE4A-A30C-17653B3F5606}"/>
              </a:ext>
            </a:extLst>
          </p:cNvPr>
          <p:cNvCxnSpPr>
            <a:cxnSpLocks/>
          </p:cNvCxnSpPr>
          <p:nvPr/>
        </p:nvCxnSpPr>
        <p:spPr>
          <a:xfrm flipH="1">
            <a:off x="8686800" y="2692147"/>
            <a:ext cx="470736"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EB5EB39F-DFC1-684E-BCFA-FF651F0ABD85}"/>
              </a:ext>
            </a:extLst>
          </p:cNvPr>
          <p:cNvCxnSpPr>
            <a:cxnSpLocks/>
          </p:cNvCxnSpPr>
          <p:nvPr/>
        </p:nvCxnSpPr>
        <p:spPr>
          <a:xfrm flipH="1">
            <a:off x="7720526" y="2458720"/>
            <a:ext cx="122994" cy="238507"/>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E166636D-2416-2D4A-A52D-A3E2DEBD2D68}"/>
              </a:ext>
            </a:extLst>
          </p:cNvPr>
          <p:cNvCxnSpPr>
            <a:cxnSpLocks/>
          </p:cNvCxnSpPr>
          <p:nvPr/>
        </p:nvCxnSpPr>
        <p:spPr>
          <a:xfrm>
            <a:off x="7827554" y="2458720"/>
            <a:ext cx="219165" cy="48260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5DC1629D-A1EE-8E4F-BCA5-862639B6F42F}"/>
              </a:ext>
            </a:extLst>
          </p:cNvPr>
          <p:cNvCxnSpPr>
            <a:cxnSpLocks/>
          </p:cNvCxnSpPr>
          <p:nvPr/>
        </p:nvCxnSpPr>
        <p:spPr>
          <a:xfrm flipH="1">
            <a:off x="8040913" y="2458720"/>
            <a:ext cx="176349" cy="471681"/>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3DB437B5-FDB3-2A47-BD22-3E39987A7282}"/>
              </a:ext>
            </a:extLst>
          </p:cNvPr>
          <p:cNvCxnSpPr>
            <a:cxnSpLocks/>
          </p:cNvCxnSpPr>
          <p:nvPr/>
        </p:nvCxnSpPr>
        <p:spPr>
          <a:xfrm>
            <a:off x="8203475" y="2458720"/>
            <a:ext cx="219165" cy="48260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0C9EF2AC-2415-5547-B67E-D7820D0E430F}"/>
              </a:ext>
            </a:extLst>
          </p:cNvPr>
          <p:cNvCxnSpPr>
            <a:cxnSpLocks/>
          </p:cNvCxnSpPr>
          <p:nvPr/>
        </p:nvCxnSpPr>
        <p:spPr>
          <a:xfrm flipH="1">
            <a:off x="8413566" y="2456306"/>
            <a:ext cx="176349" cy="471681"/>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1620372A-3CE1-4E4E-92C6-7B33B146A9D4}"/>
              </a:ext>
            </a:extLst>
          </p:cNvPr>
          <p:cNvCxnSpPr>
            <a:cxnSpLocks/>
          </p:cNvCxnSpPr>
          <p:nvPr/>
        </p:nvCxnSpPr>
        <p:spPr>
          <a:xfrm>
            <a:off x="8581209" y="2462711"/>
            <a:ext cx="105591" cy="25146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0CBA4A6B-D398-8144-96EE-CAF633E37268}"/>
              </a:ext>
            </a:extLst>
          </p:cNvPr>
          <p:cNvSpPr txBox="1"/>
          <p:nvPr/>
        </p:nvSpPr>
        <p:spPr>
          <a:xfrm>
            <a:off x="8040913" y="3022242"/>
            <a:ext cx="476430" cy="369332"/>
          </a:xfrm>
          <a:prstGeom prst="rect">
            <a:avLst/>
          </a:prstGeom>
          <a:noFill/>
        </p:spPr>
        <p:txBody>
          <a:bodyPr wrap="square" rtlCol="0">
            <a:spAutoFit/>
          </a:bodyPr>
          <a:lstStyle/>
          <a:p>
            <a:r>
              <a:rPr kumimoji="1" lang="en-US" altLang="ja-JP" dirty="0">
                <a:latin typeface="Courier New" panose="02070309020205020404" pitchFamily="49" charset="0"/>
                <a:cs typeface="Courier New" panose="02070309020205020404" pitchFamily="49" charset="0"/>
              </a:rPr>
              <a:t>R</a:t>
            </a:r>
            <a:endParaRPr kumimoji="1" lang="ja-JP" altLang="en-US">
              <a:latin typeface="Courier New" panose="02070309020205020404" pitchFamily="49" charset="0"/>
              <a:cs typeface="Courier New" panose="02070309020205020404" pitchFamily="49" charset="0"/>
            </a:endParaRPr>
          </a:p>
        </p:txBody>
      </p:sp>
      <p:sp>
        <p:nvSpPr>
          <p:cNvPr id="34" name="テキスト ボックス 33">
            <a:extLst>
              <a:ext uri="{FF2B5EF4-FFF2-40B4-BE49-F238E27FC236}">
                <a16:creationId xmlns:a16="http://schemas.microsoft.com/office/drawing/2014/main" id="{22D6207D-E0D7-634F-9034-77816B9F4D92}"/>
              </a:ext>
            </a:extLst>
          </p:cNvPr>
          <p:cNvSpPr txBox="1"/>
          <p:nvPr/>
        </p:nvSpPr>
        <p:spPr>
          <a:xfrm>
            <a:off x="6618517" y="1498216"/>
            <a:ext cx="1412962" cy="369332"/>
          </a:xfrm>
          <a:prstGeom prst="rect">
            <a:avLst/>
          </a:prstGeom>
          <a:noFill/>
        </p:spPr>
        <p:txBody>
          <a:bodyPr wrap="square" rtlCol="0">
            <a:spAutoFit/>
          </a:bodyPr>
          <a:lstStyle/>
          <a:p>
            <a:r>
              <a:rPr lang="en-US" altLang="ja-JP" dirty="0">
                <a:latin typeface="Courier New" panose="02070309020205020404" pitchFamily="49" charset="0"/>
                <a:cs typeface="Courier New" panose="02070309020205020404" pitchFamily="49" charset="0"/>
              </a:rPr>
              <a:t>s</a:t>
            </a:r>
            <a:r>
              <a:rPr kumimoji="1" lang="en-US" altLang="ja-JP" dirty="0">
                <a:latin typeface="Courier New" panose="02070309020205020404" pitchFamily="49" charset="0"/>
                <a:cs typeface="Courier New" panose="02070309020205020404" pitchFamily="49" charset="0"/>
              </a:rPr>
              <a:t>end pin</a:t>
            </a:r>
            <a:endParaRPr kumimoji="1" lang="ja-JP" altLang="en-US">
              <a:latin typeface="Courier New" panose="02070309020205020404" pitchFamily="49" charset="0"/>
              <a:cs typeface="Courier New" panose="02070309020205020404" pitchFamily="49" charset="0"/>
            </a:endParaRPr>
          </a:p>
        </p:txBody>
      </p:sp>
      <p:sp>
        <p:nvSpPr>
          <p:cNvPr id="35" name="テキスト ボックス 34">
            <a:extLst>
              <a:ext uri="{FF2B5EF4-FFF2-40B4-BE49-F238E27FC236}">
                <a16:creationId xmlns:a16="http://schemas.microsoft.com/office/drawing/2014/main" id="{F17489F0-6216-3F42-8C36-70BDA1F31055}"/>
              </a:ext>
            </a:extLst>
          </p:cNvPr>
          <p:cNvSpPr txBox="1"/>
          <p:nvPr/>
        </p:nvSpPr>
        <p:spPr>
          <a:xfrm>
            <a:off x="8261893" y="1464204"/>
            <a:ext cx="1778725" cy="369332"/>
          </a:xfrm>
          <a:prstGeom prst="rect">
            <a:avLst/>
          </a:prstGeom>
          <a:noFill/>
        </p:spPr>
        <p:txBody>
          <a:bodyPr wrap="square" rtlCol="0">
            <a:spAutoFit/>
          </a:bodyPr>
          <a:lstStyle/>
          <a:p>
            <a:r>
              <a:rPr lang="en-US" altLang="ja-JP" dirty="0">
                <a:latin typeface="Courier New" panose="02070309020205020404" pitchFamily="49" charset="0"/>
                <a:cs typeface="Courier New" panose="02070309020205020404" pitchFamily="49" charset="0"/>
              </a:rPr>
              <a:t>r</a:t>
            </a:r>
            <a:r>
              <a:rPr kumimoji="1" lang="en-US" altLang="ja-JP" dirty="0">
                <a:latin typeface="Courier New" panose="02070309020205020404" pitchFamily="49" charset="0"/>
                <a:cs typeface="Courier New" panose="02070309020205020404" pitchFamily="49" charset="0"/>
              </a:rPr>
              <a:t>eceive pin</a:t>
            </a:r>
            <a:endParaRPr kumimoji="1" lang="ja-JP" altLang="en-US">
              <a:latin typeface="Courier New" panose="02070309020205020404" pitchFamily="49" charset="0"/>
              <a:cs typeface="Courier New" panose="02070309020205020404" pitchFamily="49" charset="0"/>
            </a:endParaRPr>
          </a:p>
        </p:txBody>
      </p:sp>
      <p:cxnSp>
        <p:nvCxnSpPr>
          <p:cNvPr id="37" name="曲線コネクタ 36">
            <a:extLst>
              <a:ext uri="{FF2B5EF4-FFF2-40B4-BE49-F238E27FC236}">
                <a16:creationId xmlns:a16="http://schemas.microsoft.com/office/drawing/2014/main" id="{E3CDE238-1A52-4F4E-BEF3-59DF1E66ADB9}"/>
              </a:ext>
            </a:extLst>
          </p:cNvPr>
          <p:cNvCxnSpPr>
            <a:cxnSpLocks/>
          </p:cNvCxnSpPr>
          <p:nvPr/>
        </p:nvCxnSpPr>
        <p:spPr>
          <a:xfrm>
            <a:off x="9151256" y="2714171"/>
            <a:ext cx="466288" cy="395311"/>
          </a:xfrm>
          <a:prstGeom prst="curvedConnector3">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平行四辺形 37">
            <a:extLst>
              <a:ext uri="{FF2B5EF4-FFF2-40B4-BE49-F238E27FC236}">
                <a16:creationId xmlns:a16="http://schemas.microsoft.com/office/drawing/2014/main" id="{B5097C50-7B21-B647-AFCE-4CD51884D31E}"/>
              </a:ext>
            </a:extLst>
          </p:cNvPr>
          <p:cNvSpPr/>
          <p:nvPr/>
        </p:nvSpPr>
        <p:spPr>
          <a:xfrm>
            <a:off x="9612663" y="2427594"/>
            <a:ext cx="381000" cy="1103086"/>
          </a:xfrm>
          <a:prstGeom prst="parallelogram">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B99F7BE6-29C6-C44B-919D-695CCA4B5FDA}"/>
              </a:ext>
            </a:extLst>
          </p:cNvPr>
          <p:cNvSpPr txBox="1"/>
          <p:nvPr/>
        </p:nvSpPr>
        <p:spPr>
          <a:xfrm>
            <a:off x="9151255" y="3592570"/>
            <a:ext cx="1412962" cy="369332"/>
          </a:xfrm>
          <a:prstGeom prst="rect">
            <a:avLst/>
          </a:prstGeom>
          <a:noFill/>
        </p:spPr>
        <p:txBody>
          <a:bodyPr wrap="square" rtlCol="0">
            <a:spAutoFit/>
          </a:bodyPr>
          <a:lstStyle/>
          <a:p>
            <a:r>
              <a:rPr kumimoji="1" lang="en-US" altLang="ja-JP" dirty="0">
                <a:latin typeface="Courier New" panose="02070309020205020404" pitchFamily="49" charset="0"/>
                <a:cs typeface="Courier New" panose="02070309020205020404" pitchFamily="49" charset="0"/>
              </a:rPr>
              <a:t>foil</a:t>
            </a:r>
            <a:endParaRPr kumimoji="1" lang="ja-JP" altLang="en-US">
              <a:latin typeface="Courier New" panose="02070309020205020404" pitchFamily="49" charset="0"/>
              <a:cs typeface="Courier New" panose="02070309020205020404" pitchFamily="49" charset="0"/>
            </a:endParaRPr>
          </a:p>
        </p:txBody>
      </p:sp>
      <p:pic>
        <p:nvPicPr>
          <p:cNvPr id="41" name="グラフィックス 40" descr="右向き指示マーク">
            <a:extLst>
              <a:ext uri="{FF2B5EF4-FFF2-40B4-BE49-F238E27FC236}">
                <a16:creationId xmlns:a16="http://schemas.microsoft.com/office/drawing/2014/main" id="{1C93B78F-913D-FD48-928D-0A41B81562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410862" flipH="1">
            <a:off x="9649811" y="3535820"/>
            <a:ext cx="1314991" cy="1303690"/>
          </a:xfrm>
          <a:prstGeom prst="rect">
            <a:avLst/>
          </a:prstGeom>
        </p:spPr>
      </p:pic>
    </p:spTree>
    <p:extLst>
      <p:ext uri="{BB962C8B-B14F-4D97-AF65-F5344CB8AC3E}">
        <p14:creationId xmlns:p14="http://schemas.microsoft.com/office/powerpoint/2010/main" val="17181598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AB3E1F-5FE2-9142-831C-8CD1412A3085}"/>
              </a:ext>
            </a:extLst>
          </p:cNvPr>
          <p:cNvSpPr>
            <a:spLocks noGrp="1"/>
          </p:cNvSpPr>
          <p:nvPr>
            <p:ph type="title"/>
          </p:nvPr>
        </p:nvSpPr>
        <p:spPr/>
        <p:txBody>
          <a:bodyPr>
            <a:normAutofit/>
          </a:bodyPr>
          <a:lstStyle/>
          <a:p>
            <a:r>
              <a:rPr lang="en-US" altLang="ja-JP" sz="3200" dirty="0"/>
              <a:t>Coke Piano and Launchpad made with Arduino</a:t>
            </a:r>
            <a:endParaRPr kumimoji="1" lang="ja-JP" altLang="en-US" sz="3200"/>
          </a:p>
        </p:txBody>
      </p:sp>
      <p:sp>
        <p:nvSpPr>
          <p:cNvPr id="3" name="コンテンツ プレースホルダー 2">
            <a:extLst>
              <a:ext uri="{FF2B5EF4-FFF2-40B4-BE49-F238E27FC236}">
                <a16:creationId xmlns:a16="http://schemas.microsoft.com/office/drawing/2014/main" id="{88470479-D973-0245-BF98-96D04F5E7611}"/>
              </a:ext>
            </a:extLst>
          </p:cNvPr>
          <p:cNvSpPr>
            <a:spLocks noGrp="1"/>
          </p:cNvSpPr>
          <p:nvPr>
            <p:ph idx="1"/>
          </p:nvPr>
        </p:nvSpPr>
        <p:spPr/>
        <p:txBody>
          <a:bodyPr/>
          <a:lstStyle/>
          <a:p>
            <a:r>
              <a:rPr kumimoji="1" lang="en-US" altLang="ja-JP" dirty="0"/>
              <a:t>Video has been omitted due to avoid copyright infringement.</a:t>
            </a:r>
            <a:endParaRPr kumimoji="1" lang="ja-JP" altLang="en-US"/>
          </a:p>
        </p:txBody>
      </p:sp>
      <p:sp>
        <p:nvSpPr>
          <p:cNvPr id="4" name="スライド番号プレースホルダー 3">
            <a:extLst>
              <a:ext uri="{FF2B5EF4-FFF2-40B4-BE49-F238E27FC236}">
                <a16:creationId xmlns:a16="http://schemas.microsoft.com/office/drawing/2014/main" id="{16B09F75-5A2A-C74B-9835-5C15FD7FEC94}"/>
              </a:ext>
            </a:extLst>
          </p:cNvPr>
          <p:cNvSpPr>
            <a:spLocks noGrp="1"/>
          </p:cNvSpPr>
          <p:nvPr>
            <p:ph type="sldNum" sz="quarter" idx="12"/>
          </p:nvPr>
        </p:nvSpPr>
        <p:spPr/>
        <p:txBody>
          <a:bodyPr/>
          <a:lstStyle/>
          <a:p>
            <a:fld id="{D5DDEC14-9F2A-1C40-9F92-7E724392E266}" type="slidenum">
              <a:rPr kumimoji="1" lang="ja-JP" altLang="en-US" smtClean="0"/>
              <a:t>95</a:t>
            </a:fld>
            <a:endParaRPr kumimoji="1" lang="ja-JP" altLang="en-US"/>
          </a:p>
        </p:txBody>
      </p:sp>
      <p:sp>
        <p:nvSpPr>
          <p:cNvPr id="6" name="正方形/長方形 5">
            <a:extLst>
              <a:ext uri="{FF2B5EF4-FFF2-40B4-BE49-F238E27FC236}">
                <a16:creationId xmlns:a16="http://schemas.microsoft.com/office/drawing/2014/main" id="{DFE7030F-CCE1-364D-A3A4-DDF9117D254B}"/>
              </a:ext>
            </a:extLst>
          </p:cNvPr>
          <p:cNvSpPr/>
          <p:nvPr/>
        </p:nvSpPr>
        <p:spPr>
          <a:xfrm>
            <a:off x="6498771" y="6411954"/>
            <a:ext cx="4575629" cy="253916"/>
          </a:xfrm>
          <a:prstGeom prst="rect">
            <a:avLst/>
          </a:prstGeom>
        </p:spPr>
        <p:txBody>
          <a:bodyPr wrap="square">
            <a:spAutoFit/>
          </a:bodyPr>
          <a:lstStyle/>
          <a:p>
            <a:r>
              <a:rPr lang="en-US" altLang="ja-JP" sz="1050" dirty="0">
                <a:latin typeface="Courier New" panose="02070309020205020404" pitchFamily="49" charset="0"/>
                <a:cs typeface="Courier New" panose="02070309020205020404" pitchFamily="49" charset="0"/>
              </a:rPr>
              <a:t>video: https://</a:t>
            </a:r>
            <a:r>
              <a:rPr lang="en-US" altLang="ja-JP" sz="1050" dirty="0" err="1">
                <a:latin typeface="Courier New" panose="02070309020205020404" pitchFamily="49" charset="0"/>
                <a:cs typeface="Courier New" panose="02070309020205020404" pitchFamily="49" charset="0"/>
              </a:rPr>
              <a:t>www.youtube.com</a:t>
            </a:r>
            <a:r>
              <a:rPr lang="en-US" altLang="ja-JP" sz="1050" dirty="0">
                <a:latin typeface="Courier New" panose="02070309020205020404" pitchFamily="49" charset="0"/>
                <a:cs typeface="Courier New" panose="02070309020205020404" pitchFamily="49" charset="0"/>
              </a:rPr>
              <a:t>/</a:t>
            </a:r>
            <a:r>
              <a:rPr lang="en-US" altLang="ja-JP" sz="1050" dirty="0" err="1">
                <a:latin typeface="Courier New" panose="02070309020205020404" pitchFamily="49" charset="0"/>
                <a:cs typeface="Courier New" panose="02070309020205020404" pitchFamily="49" charset="0"/>
              </a:rPr>
              <a:t>watch?v</a:t>
            </a:r>
            <a:r>
              <a:rPr lang="en-US" altLang="ja-JP" sz="1050" dirty="0">
                <a:latin typeface="Courier New" panose="02070309020205020404" pitchFamily="49" charset="0"/>
                <a:cs typeface="Courier New" panose="02070309020205020404" pitchFamily="49" charset="0"/>
              </a:rPr>
              <a:t>=Ttm62RBdOuo&amp;t=7s</a:t>
            </a:r>
            <a:endParaRPr lang="ja-JP" altLang="en-US" sz="105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081831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C9AC6E-230A-2547-A15D-D5712FC95E1B}"/>
              </a:ext>
            </a:extLst>
          </p:cNvPr>
          <p:cNvSpPr>
            <a:spLocks noGrp="1"/>
          </p:cNvSpPr>
          <p:nvPr>
            <p:ph type="title"/>
          </p:nvPr>
        </p:nvSpPr>
        <p:spPr/>
        <p:txBody>
          <a:bodyPr/>
          <a:lstStyle/>
          <a:p>
            <a:pPr algn="ctr"/>
            <a:r>
              <a:rPr lang="en-US" altLang="ja-JP" dirty="0"/>
              <a:t>Awake – An Interactive Painting by Sofia </a:t>
            </a:r>
            <a:r>
              <a:rPr lang="en-US" altLang="ja-JP" dirty="0" err="1"/>
              <a:t>Arnov</a:t>
            </a:r>
            <a:endParaRPr kumimoji="1" lang="ja-JP" altLang="en-US"/>
          </a:p>
        </p:txBody>
      </p:sp>
      <p:sp>
        <p:nvSpPr>
          <p:cNvPr id="4" name="スライド番号プレースホルダー 3">
            <a:extLst>
              <a:ext uri="{FF2B5EF4-FFF2-40B4-BE49-F238E27FC236}">
                <a16:creationId xmlns:a16="http://schemas.microsoft.com/office/drawing/2014/main" id="{08864D72-CECF-D242-B6B7-CF16B8CBFC9F}"/>
              </a:ext>
            </a:extLst>
          </p:cNvPr>
          <p:cNvSpPr>
            <a:spLocks noGrp="1"/>
          </p:cNvSpPr>
          <p:nvPr>
            <p:ph type="sldNum" sz="quarter" idx="12"/>
          </p:nvPr>
        </p:nvSpPr>
        <p:spPr/>
        <p:txBody>
          <a:bodyPr/>
          <a:lstStyle/>
          <a:p>
            <a:fld id="{D5DDEC14-9F2A-1C40-9F92-7E724392E266}" type="slidenum">
              <a:rPr kumimoji="1" lang="ja-JP" altLang="en-US" smtClean="0"/>
              <a:t>96</a:t>
            </a:fld>
            <a:endParaRPr kumimoji="1" lang="ja-JP" altLang="en-US"/>
          </a:p>
        </p:txBody>
      </p:sp>
      <p:sp>
        <p:nvSpPr>
          <p:cNvPr id="5" name="テキスト ボックス 4">
            <a:extLst>
              <a:ext uri="{FF2B5EF4-FFF2-40B4-BE49-F238E27FC236}">
                <a16:creationId xmlns:a16="http://schemas.microsoft.com/office/drawing/2014/main" id="{E53E6C77-6397-6A49-BDB9-29E8C9F3C07F}"/>
              </a:ext>
            </a:extLst>
          </p:cNvPr>
          <p:cNvSpPr txBox="1"/>
          <p:nvPr/>
        </p:nvSpPr>
        <p:spPr>
          <a:xfrm>
            <a:off x="3468914" y="6365917"/>
            <a:ext cx="7649030" cy="253916"/>
          </a:xfrm>
          <a:prstGeom prst="rect">
            <a:avLst/>
          </a:prstGeom>
          <a:noFill/>
        </p:spPr>
        <p:txBody>
          <a:bodyPr wrap="square" rtlCol="0">
            <a:spAutoFit/>
          </a:bodyPr>
          <a:lstStyle/>
          <a:p>
            <a:r>
              <a:rPr lang="en-US" altLang="ja-JP" sz="1050" dirty="0">
                <a:latin typeface="Courier New" panose="02070309020205020404" pitchFamily="49" charset="0"/>
                <a:cs typeface="Courier New" panose="02070309020205020404" pitchFamily="49" charset="0"/>
              </a:rPr>
              <a:t>Awake – An Interactive Painting by Sofia </a:t>
            </a:r>
            <a:r>
              <a:rPr lang="en-US" altLang="ja-JP" sz="1050" dirty="0" err="1">
                <a:latin typeface="Courier New" panose="02070309020205020404" pitchFamily="49" charset="0"/>
                <a:cs typeface="Courier New" panose="02070309020205020404" pitchFamily="49" charset="0"/>
              </a:rPr>
              <a:t>Arnov</a:t>
            </a:r>
            <a:r>
              <a:rPr lang="en-US" altLang="ja-JP" sz="1050" dirty="0">
                <a:latin typeface="Courier New" panose="02070309020205020404" pitchFamily="49" charset="0"/>
                <a:cs typeface="Courier New" panose="02070309020205020404" pitchFamily="49" charset="0"/>
              </a:rPr>
              <a:t>: </a:t>
            </a:r>
            <a:r>
              <a:rPr lang="en-US" altLang="ja-JP" sz="1050" dirty="0">
                <a:latin typeface="Courier New" panose="02070309020205020404" pitchFamily="49" charset="0"/>
                <a:cs typeface="Courier New" panose="02070309020205020404" pitchFamily="49" charset="0"/>
                <a:hlinkClick r:id="rId4"/>
              </a:rPr>
              <a:t>https://vimeo.com/180955071</a:t>
            </a:r>
            <a:r>
              <a:rPr lang="en-US" altLang="ja-JP" sz="1050" dirty="0">
                <a:latin typeface="Courier New" panose="02070309020205020404" pitchFamily="49" charset="0"/>
                <a:cs typeface="Courier New" panose="02070309020205020404" pitchFamily="49" charset="0"/>
              </a:rPr>
              <a:t> </a:t>
            </a:r>
            <a:r>
              <a:rPr lang="en-US" altLang="ja-JP" sz="1050" b="1" dirty="0">
                <a:latin typeface="Courier New" panose="02070309020205020404" pitchFamily="49" charset="0"/>
                <a:cs typeface="Courier New" panose="02070309020205020404" pitchFamily="49" charset="0"/>
              </a:rPr>
              <a:t>CC BY-NC-ND 3.0</a:t>
            </a:r>
          </a:p>
        </p:txBody>
      </p:sp>
      <p:pic>
        <p:nvPicPr>
          <p:cNvPr id="12" name="Awake - An Interactive Painting" descr="Awake - An Interactive Painting">
            <a:hlinkClick r:id="" action="ppaction://media"/>
            <a:extLst>
              <a:ext uri="{FF2B5EF4-FFF2-40B4-BE49-F238E27FC236}">
                <a16:creationId xmlns:a16="http://schemas.microsoft.com/office/drawing/2014/main" id="{4D9CA1EC-38D6-6141-90A1-C2A98DEA985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22791" y="1733468"/>
            <a:ext cx="8159409" cy="4589668"/>
          </a:xfrm>
          <a:prstGeom prst="rect">
            <a:avLst/>
          </a:prstGeom>
        </p:spPr>
      </p:pic>
    </p:spTree>
    <p:extLst>
      <p:ext uri="{BB962C8B-B14F-4D97-AF65-F5344CB8AC3E}">
        <p14:creationId xmlns:p14="http://schemas.microsoft.com/office/powerpoint/2010/main" val="475604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895"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42C68D-E3E9-1A4E-97FF-0204635364C7}"/>
              </a:ext>
            </a:extLst>
          </p:cNvPr>
          <p:cNvSpPr>
            <a:spLocks noGrp="1"/>
          </p:cNvSpPr>
          <p:nvPr>
            <p:ph type="title"/>
          </p:nvPr>
        </p:nvSpPr>
        <p:spPr/>
        <p:txBody>
          <a:bodyPr>
            <a:normAutofit/>
          </a:bodyPr>
          <a:lstStyle/>
          <a:p>
            <a:r>
              <a:rPr lang="en-US" altLang="ja-JP" sz="4000" dirty="0" err="1"/>
              <a:t>adctouch</a:t>
            </a:r>
            <a:r>
              <a:rPr lang="en-US" altLang="ja-JP" sz="4000" dirty="0"/>
              <a:t> object</a:t>
            </a:r>
            <a:endParaRPr kumimoji="1" lang="ja-JP" altLang="en-US" sz="4000"/>
          </a:p>
        </p:txBody>
      </p:sp>
      <p:sp>
        <p:nvSpPr>
          <p:cNvPr id="3" name="コンテンツ プレースホルダー 2">
            <a:extLst>
              <a:ext uri="{FF2B5EF4-FFF2-40B4-BE49-F238E27FC236}">
                <a16:creationId xmlns:a16="http://schemas.microsoft.com/office/drawing/2014/main" id="{73281D6E-4419-E64C-B7B2-CD589DE7BA6D}"/>
              </a:ext>
            </a:extLst>
          </p:cNvPr>
          <p:cNvSpPr>
            <a:spLocks noGrp="1"/>
          </p:cNvSpPr>
          <p:nvPr>
            <p:ph idx="1"/>
          </p:nvPr>
        </p:nvSpPr>
        <p:spPr>
          <a:xfrm>
            <a:off x="838200" y="2788437"/>
            <a:ext cx="10178139" cy="3388525"/>
          </a:xfrm>
        </p:spPr>
        <p:txBody>
          <a:bodyPr>
            <a:normAutofit/>
          </a:bodyPr>
          <a:lstStyle/>
          <a:p>
            <a:r>
              <a:rPr lang="en-US" altLang="ja-JP" dirty="0"/>
              <a:t>The </a:t>
            </a:r>
            <a:r>
              <a:rPr lang="en-US" altLang="ja-JP" dirty="0" err="1"/>
              <a:t>adctouch</a:t>
            </a:r>
            <a:r>
              <a:rPr lang="en-US" altLang="ja-JP" dirty="0"/>
              <a:t> object can perform </a:t>
            </a:r>
            <a:br>
              <a:rPr lang="en-US" altLang="ja-JP" dirty="0"/>
            </a:br>
            <a:r>
              <a:rPr lang="en-US" altLang="ja-JP" dirty="0"/>
              <a:t>capacitive sensing just with one pin.</a:t>
            </a:r>
          </a:p>
          <a:p>
            <a:endParaRPr lang="en-US" altLang="ja-JP" dirty="0"/>
          </a:p>
          <a:p>
            <a:r>
              <a:rPr lang="en-US" altLang="ja-JP" dirty="0"/>
              <a:t>When it receives a ‘bang’ at the left </a:t>
            </a:r>
            <a:br>
              <a:rPr lang="en-US" altLang="ja-JP" dirty="0"/>
            </a:br>
            <a:r>
              <a:rPr lang="en-US" altLang="ja-JP" dirty="0"/>
              <a:t>outlet, it reads the current value obtained</a:t>
            </a:r>
            <a:br>
              <a:rPr lang="en-US" altLang="ja-JP" dirty="0"/>
            </a:br>
            <a:r>
              <a:rPr lang="en-US" altLang="ja-JP" dirty="0"/>
              <a:t>by capacitive sensing</a:t>
            </a:r>
            <a:r>
              <a:rPr lang="ja-JP" altLang="en-US"/>
              <a:t> </a:t>
            </a:r>
            <a:r>
              <a:rPr lang="en-US" altLang="ja-JP" dirty="0"/>
              <a:t>and output an integer value from its outlet.</a:t>
            </a:r>
          </a:p>
        </p:txBody>
      </p:sp>
      <p:sp>
        <p:nvSpPr>
          <p:cNvPr id="4" name="スライド番号プレースホルダー 3">
            <a:extLst>
              <a:ext uri="{FF2B5EF4-FFF2-40B4-BE49-F238E27FC236}">
                <a16:creationId xmlns:a16="http://schemas.microsoft.com/office/drawing/2014/main" id="{D1EF3BB2-021E-814A-9B0E-803967B0D446}"/>
              </a:ext>
            </a:extLst>
          </p:cNvPr>
          <p:cNvSpPr>
            <a:spLocks noGrp="1"/>
          </p:cNvSpPr>
          <p:nvPr>
            <p:ph type="sldNum" sz="quarter" idx="12"/>
          </p:nvPr>
        </p:nvSpPr>
        <p:spPr/>
        <p:txBody>
          <a:bodyPr/>
          <a:lstStyle/>
          <a:p>
            <a:fld id="{D5DDEC14-9F2A-1C40-9F92-7E724392E266}" type="slidenum">
              <a:rPr kumimoji="1" lang="ja-JP" altLang="en-US" smtClean="0"/>
              <a:t>97</a:t>
            </a:fld>
            <a:endParaRPr kumimoji="1" lang="ja-JP" altLang="en-US"/>
          </a:p>
        </p:txBody>
      </p:sp>
      <p:cxnSp>
        <p:nvCxnSpPr>
          <p:cNvPr id="9" name="直線コネクタ 8">
            <a:extLst>
              <a:ext uri="{FF2B5EF4-FFF2-40B4-BE49-F238E27FC236}">
                <a16:creationId xmlns:a16="http://schemas.microsoft.com/office/drawing/2014/main" id="{84AE535D-8059-BB42-A1E6-D2811DD7ABD4}"/>
              </a:ext>
            </a:extLst>
          </p:cNvPr>
          <p:cNvCxnSpPr>
            <a:cxnSpLocks/>
          </p:cNvCxnSpPr>
          <p:nvPr/>
        </p:nvCxnSpPr>
        <p:spPr>
          <a:xfrm>
            <a:off x="9151256" y="1811111"/>
            <a:ext cx="0" cy="888546"/>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F17489F0-6216-3F42-8C36-70BDA1F31055}"/>
              </a:ext>
            </a:extLst>
          </p:cNvPr>
          <p:cNvSpPr txBox="1"/>
          <p:nvPr/>
        </p:nvSpPr>
        <p:spPr>
          <a:xfrm>
            <a:off x="8245913" y="1462875"/>
            <a:ext cx="2057764" cy="369332"/>
          </a:xfrm>
          <a:prstGeom prst="rect">
            <a:avLst/>
          </a:prstGeom>
          <a:noFill/>
        </p:spPr>
        <p:txBody>
          <a:bodyPr wrap="square" rtlCol="0">
            <a:spAutoFit/>
          </a:bodyPr>
          <a:lstStyle/>
          <a:p>
            <a:r>
              <a:rPr lang="en-US" altLang="ja-JP" dirty="0">
                <a:latin typeface="Courier New" panose="02070309020205020404" pitchFamily="49" charset="0"/>
                <a:cs typeface="Courier New" panose="02070309020205020404" pitchFamily="49" charset="0"/>
              </a:rPr>
              <a:t>analog pin</a:t>
            </a:r>
            <a:endParaRPr kumimoji="1" lang="ja-JP" altLang="en-US">
              <a:latin typeface="Courier New" panose="02070309020205020404" pitchFamily="49" charset="0"/>
              <a:cs typeface="Courier New" panose="02070309020205020404" pitchFamily="49" charset="0"/>
            </a:endParaRPr>
          </a:p>
        </p:txBody>
      </p:sp>
      <p:cxnSp>
        <p:nvCxnSpPr>
          <p:cNvPr id="37" name="曲線コネクタ 36">
            <a:extLst>
              <a:ext uri="{FF2B5EF4-FFF2-40B4-BE49-F238E27FC236}">
                <a16:creationId xmlns:a16="http://schemas.microsoft.com/office/drawing/2014/main" id="{E3CDE238-1A52-4F4E-BEF3-59DF1E66ADB9}"/>
              </a:ext>
            </a:extLst>
          </p:cNvPr>
          <p:cNvCxnSpPr>
            <a:cxnSpLocks/>
          </p:cNvCxnSpPr>
          <p:nvPr/>
        </p:nvCxnSpPr>
        <p:spPr>
          <a:xfrm>
            <a:off x="9151256" y="2714171"/>
            <a:ext cx="466288" cy="395311"/>
          </a:xfrm>
          <a:prstGeom prst="curvedConnector3">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平行四辺形 37">
            <a:extLst>
              <a:ext uri="{FF2B5EF4-FFF2-40B4-BE49-F238E27FC236}">
                <a16:creationId xmlns:a16="http://schemas.microsoft.com/office/drawing/2014/main" id="{B5097C50-7B21-B647-AFCE-4CD51884D31E}"/>
              </a:ext>
            </a:extLst>
          </p:cNvPr>
          <p:cNvSpPr/>
          <p:nvPr/>
        </p:nvSpPr>
        <p:spPr>
          <a:xfrm>
            <a:off x="9612663" y="2427594"/>
            <a:ext cx="381000" cy="1103086"/>
          </a:xfrm>
          <a:prstGeom prst="parallelogram">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B99F7BE6-29C6-C44B-919D-695CCA4B5FDA}"/>
              </a:ext>
            </a:extLst>
          </p:cNvPr>
          <p:cNvSpPr txBox="1"/>
          <p:nvPr/>
        </p:nvSpPr>
        <p:spPr>
          <a:xfrm>
            <a:off x="9151255" y="3592570"/>
            <a:ext cx="1412962" cy="369332"/>
          </a:xfrm>
          <a:prstGeom prst="rect">
            <a:avLst/>
          </a:prstGeom>
          <a:noFill/>
        </p:spPr>
        <p:txBody>
          <a:bodyPr wrap="square" rtlCol="0">
            <a:spAutoFit/>
          </a:bodyPr>
          <a:lstStyle/>
          <a:p>
            <a:r>
              <a:rPr kumimoji="1" lang="en-US" altLang="ja-JP" dirty="0">
                <a:latin typeface="Courier New" panose="02070309020205020404" pitchFamily="49" charset="0"/>
                <a:cs typeface="Courier New" panose="02070309020205020404" pitchFamily="49" charset="0"/>
              </a:rPr>
              <a:t>foil</a:t>
            </a:r>
            <a:endParaRPr kumimoji="1" lang="ja-JP" altLang="en-US">
              <a:latin typeface="Courier New" panose="02070309020205020404" pitchFamily="49" charset="0"/>
              <a:cs typeface="Courier New" panose="02070309020205020404" pitchFamily="49" charset="0"/>
            </a:endParaRPr>
          </a:p>
        </p:txBody>
      </p:sp>
      <p:pic>
        <p:nvPicPr>
          <p:cNvPr id="41" name="グラフィックス 40" descr="右向き指示マーク">
            <a:extLst>
              <a:ext uri="{FF2B5EF4-FFF2-40B4-BE49-F238E27FC236}">
                <a16:creationId xmlns:a16="http://schemas.microsoft.com/office/drawing/2014/main" id="{1C93B78F-913D-FD48-928D-0A41B81562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410862" flipH="1">
            <a:off x="9649812" y="3379872"/>
            <a:ext cx="1314991" cy="1303690"/>
          </a:xfrm>
          <a:prstGeom prst="rect">
            <a:avLst/>
          </a:prstGeom>
        </p:spPr>
      </p:pic>
      <p:pic>
        <p:nvPicPr>
          <p:cNvPr id="6" name="図 5" descr="抽象, 挿絵 が含まれている画像&#10;&#10;自動的に生成された説明">
            <a:extLst>
              <a:ext uri="{FF2B5EF4-FFF2-40B4-BE49-F238E27FC236}">
                <a16:creationId xmlns:a16="http://schemas.microsoft.com/office/drawing/2014/main" id="{32C0EEDC-71CA-9C48-A03B-2C081720071D}"/>
              </a:ext>
            </a:extLst>
          </p:cNvPr>
          <p:cNvPicPr>
            <a:picLocks noChangeAspect="1"/>
          </p:cNvPicPr>
          <p:nvPr/>
        </p:nvPicPr>
        <p:blipFill>
          <a:blip r:embed="rId4"/>
          <a:stretch>
            <a:fillRect/>
          </a:stretch>
        </p:blipFill>
        <p:spPr>
          <a:xfrm>
            <a:off x="838200" y="1760844"/>
            <a:ext cx="6171163" cy="884000"/>
          </a:xfrm>
          <a:prstGeom prst="rect">
            <a:avLst/>
          </a:prstGeom>
        </p:spPr>
      </p:pic>
    </p:spTree>
    <p:extLst>
      <p:ext uri="{BB962C8B-B14F-4D97-AF65-F5344CB8AC3E}">
        <p14:creationId xmlns:p14="http://schemas.microsoft.com/office/powerpoint/2010/main" val="38351638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42C68D-E3E9-1A4E-97FF-0204635364C7}"/>
              </a:ext>
            </a:extLst>
          </p:cNvPr>
          <p:cNvSpPr>
            <a:spLocks noGrp="1"/>
          </p:cNvSpPr>
          <p:nvPr>
            <p:ph type="title"/>
          </p:nvPr>
        </p:nvSpPr>
        <p:spPr/>
        <p:txBody>
          <a:bodyPr>
            <a:normAutofit/>
          </a:bodyPr>
          <a:lstStyle/>
          <a:p>
            <a:r>
              <a:rPr lang="en-US" altLang="ja-JP" sz="4000" dirty="0" err="1"/>
              <a:t>adctouch</a:t>
            </a:r>
            <a:r>
              <a:rPr lang="en-US" altLang="ja-JP" sz="4000" dirty="0"/>
              <a:t> object</a:t>
            </a:r>
            <a:endParaRPr kumimoji="1" lang="ja-JP" altLang="en-US" sz="4000"/>
          </a:p>
        </p:txBody>
      </p:sp>
      <p:sp>
        <p:nvSpPr>
          <p:cNvPr id="3" name="コンテンツ プレースホルダー 2">
            <a:extLst>
              <a:ext uri="{FF2B5EF4-FFF2-40B4-BE49-F238E27FC236}">
                <a16:creationId xmlns:a16="http://schemas.microsoft.com/office/drawing/2014/main" id="{73281D6E-4419-E64C-B7B2-CD589DE7BA6D}"/>
              </a:ext>
            </a:extLst>
          </p:cNvPr>
          <p:cNvSpPr>
            <a:spLocks noGrp="1"/>
          </p:cNvSpPr>
          <p:nvPr>
            <p:ph idx="1"/>
          </p:nvPr>
        </p:nvSpPr>
        <p:spPr>
          <a:xfrm>
            <a:off x="838200" y="1811111"/>
            <a:ext cx="10178139" cy="4365851"/>
          </a:xfrm>
        </p:spPr>
        <p:txBody>
          <a:bodyPr>
            <a:normAutofit/>
          </a:bodyPr>
          <a:lstStyle/>
          <a:p>
            <a:r>
              <a:rPr lang="en-US" altLang="ja-JP" dirty="0"/>
              <a:t>To utilize the </a:t>
            </a:r>
            <a:r>
              <a:rPr lang="en-US" altLang="ja-JP" dirty="0" err="1"/>
              <a:t>adctouch</a:t>
            </a:r>
            <a:r>
              <a:rPr lang="en-US" altLang="ja-JP" dirty="0"/>
              <a:t> object, first install the </a:t>
            </a:r>
            <a:r>
              <a:rPr lang="en-US" altLang="ja-JP" dirty="0" err="1"/>
              <a:t>ADCTouch</a:t>
            </a:r>
            <a:r>
              <a:rPr lang="en-US" altLang="ja-JP" dirty="0"/>
              <a:t> library (Menu: Tools-&gt;Library Manager).</a:t>
            </a:r>
          </a:p>
          <a:p>
            <a:endParaRPr lang="en-US" altLang="ja-JP" dirty="0"/>
          </a:p>
        </p:txBody>
      </p:sp>
      <p:sp>
        <p:nvSpPr>
          <p:cNvPr id="4" name="スライド番号プレースホルダー 3">
            <a:extLst>
              <a:ext uri="{FF2B5EF4-FFF2-40B4-BE49-F238E27FC236}">
                <a16:creationId xmlns:a16="http://schemas.microsoft.com/office/drawing/2014/main" id="{D1EF3BB2-021E-814A-9B0E-803967B0D446}"/>
              </a:ext>
            </a:extLst>
          </p:cNvPr>
          <p:cNvSpPr>
            <a:spLocks noGrp="1"/>
          </p:cNvSpPr>
          <p:nvPr>
            <p:ph type="sldNum" sz="quarter" idx="12"/>
          </p:nvPr>
        </p:nvSpPr>
        <p:spPr/>
        <p:txBody>
          <a:bodyPr/>
          <a:lstStyle/>
          <a:p>
            <a:fld id="{D5DDEC14-9F2A-1C40-9F92-7E724392E266}" type="slidenum">
              <a:rPr kumimoji="1" lang="ja-JP" altLang="en-US" smtClean="0"/>
              <a:t>98</a:t>
            </a:fld>
            <a:endParaRPr kumimoji="1" lang="ja-JP" altLang="en-US"/>
          </a:p>
        </p:txBody>
      </p:sp>
      <p:pic>
        <p:nvPicPr>
          <p:cNvPr id="10" name="図 9" descr="スクリーンショットの画面&#10;&#10;自動的に生成された説明">
            <a:extLst>
              <a:ext uri="{FF2B5EF4-FFF2-40B4-BE49-F238E27FC236}">
                <a16:creationId xmlns:a16="http://schemas.microsoft.com/office/drawing/2014/main" id="{15F37453-4364-3C4B-86FF-34E159FA7E19}"/>
              </a:ext>
            </a:extLst>
          </p:cNvPr>
          <p:cNvPicPr>
            <a:picLocks noChangeAspect="1"/>
          </p:cNvPicPr>
          <p:nvPr/>
        </p:nvPicPr>
        <p:blipFill>
          <a:blip r:embed="rId2"/>
          <a:stretch>
            <a:fillRect/>
          </a:stretch>
        </p:blipFill>
        <p:spPr>
          <a:xfrm>
            <a:off x="1175661" y="3375969"/>
            <a:ext cx="3768874" cy="1733682"/>
          </a:xfrm>
          <a:prstGeom prst="rect">
            <a:avLst/>
          </a:prstGeom>
        </p:spPr>
      </p:pic>
      <p:pic>
        <p:nvPicPr>
          <p:cNvPr id="12" name="図 11" descr="スクリーンショットの画面&#10;&#10;自動的に生成された説明">
            <a:extLst>
              <a:ext uri="{FF2B5EF4-FFF2-40B4-BE49-F238E27FC236}">
                <a16:creationId xmlns:a16="http://schemas.microsoft.com/office/drawing/2014/main" id="{295E3E84-7A47-CA44-960F-36A1D1C50297}"/>
              </a:ext>
            </a:extLst>
          </p:cNvPr>
          <p:cNvPicPr>
            <a:picLocks noChangeAspect="1"/>
          </p:cNvPicPr>
          <p:nvPr/>
        </p:nvPicPr>
        <p:blipFill>
          <a:blip r:embed="rId3"/>
          <a:stretch>
            <a:fillRect/>
          </a:stretch>
        </p:blipFill>
        <p:spPr>
          <a:xfrm>
            <a:off x="5281996" y="3375969"/>
            <a:ext cx="4445000" cy="1587500"/>
          </a:xfrm>
          <a:prstGeom prst="rect">
            <a:avLst/>
          </a:prstGeom>
        </p:spPr>
      </p:pic>
    </p:spTree>
    <p:extLst>
      <p:ext uri="{BB962C8B-B14F-4D97-AF65-F5344CB8AC3E}">
        <p14:creationId xmlns:p14="http://schemas.microsoft.com/office/powerpoint/2010/main" val="13872153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42C68D-E3E9-1A4E-97FF-0204635364C7}"/>
              </a:ext>
            </a:extLst>
          </p:cNvPr>
          <p:cNvSpPr>
            <a:spLocks noGrp="1"/>
          </p:cNvSpPr>
          <p:nvPr>
            <p:ph type="title"/>
          </p:nvPr>
        </p:nvSpPr>
        <p:spPr/>
        <p:txBody>
          <a:bodyPr>
            <a:normAutofit/>
          </a:bodyPr>
          <a:lstStyle/>
          <a:p>
            <a:r>
              <a:rPr lang="en-US" altLang="ja-JP" sz="4000" dirty="0" err="1"/>
              <a:t>adctouch</a:t>
            </a:r>
            <a:r>
              <a:rPr lang="en-US" altLang="ja-JP" sz="4000" dirty="0"/>
              <a:t> object</a:t>
            </a:r>
            <a:endParaRPr kumimoji="1" lang="ja-JP" altLang="en-US" sz="4000"/>
          </a:p>
        </p:txBody>
      </p:sp>
      <p:sp>
        <p:nvSpPr>
          <p:cNvPr id="3" name="コンテンツ プレースホルダー 2">
            <a:extLst>
              <a:ext uri="{FF2B5EF4-FFF2-40B4-BE49-F238E27FC236}">
                <a16:creationId xmlns:a16="http://schemas.microsoft.com/office/drawing/2014/main" id="{73281D6E-4419-E64C-B7B2-CD589DE7BA6D}"/>
              </a:ext>
            </a:extLst>
          </p:cNvPr>
          <p:cNvSpPr>
            <a:spLocks noGrp="1"/>
          </p:cNvSpPr>
          <p:nvPr>
            <p:ph idx="1"/>
          </p:nvPr>
        </p:nvSpPr>
        <p:spPr>
          <a:xfrm>
            <a:off x="838200" y="1811111"/>
            <a:ext cx="10178139" cy="4365851"/>
          </a:xfrm>
        </p:spPr>
        <p:txBody>
          <a:bodyPr>
            <a:normAutofit/>
          </a:bodyPr>
          <a:lstStyle/>
          <a:p>
            <a:r>
              <a:rPr lang="en-US" altLang="ja-JP" dirty="0"/>
              <a:t>Then, download the file: </a:t>
            </a:r>
            <a:r>
              <a:rPr lang="en-US" altLang="ja-JP" dirty="0" err="1"/>
              <a:t>adctouch.zip</a:t>
            </a:r>
            <a:r>
              <a:rPr lang="en-US" altLang="ja-JP" dirty="0"/>
              <a:t> from the course website, and unzip it.</a:t>
            </a:r>
          </a:p>
          <a:p>
            <a:r>
              <a:rPr lang="en-US" altLang="ja-JP" dirty="0"/>
              <a:t>Move the directory: </a:t>
            </a:r>
            <a:r>
              <a:rPr lang="en-US" altLang="ja-JP" dirty="0" err="1"/>
              <a:t>adctouch</a:t>
            </a:r>
            <a:r>
              <a:rPr lang="en-US" altLang="ja-JP" dirty="0"/>
              <a:t> to your project directory. The </a:t>
            </a:r>
            <a:r>
              <a:rPr lang="en-US" altLang="ja-JP" dirty="0" err="1"/>
              <a:t>adctouch</a:t>
            </a:r>
            <a:r>
              <a:rPr lang="en-US" altLang="ja-JP" dirty="0"/>
              <a:t> object should appear in the project explorer.</a:t>
            </a:r>
          </a:p>
          <a:p>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D1EF3BB2-021E-814A-9B0E-803967B0D446}"/>
              </a:ext>
            </a:extLst>
          </p:cNvPr>
          <p:cNvSpPr>
            <a:spLocks noGrp="1"/>
          </p:cNvSpPr>
          <p:nvPr>
            <p:ph type="sldNum" sz="quarter" idx="12"/>
          </p:nvPr>
        </p:nvSpPr>
        <p:spPr/>
        <p:txBody>
          <a:bodyPr/>
          <a:lstStyle/>
          <a:p>
            <a:fld id="{D5DDEC14-9F2A-1C40-9F92-7E724392E266}" type="slidenum">
              <a:rPr kumimoji="1" lang="ja-JP" altLang="en-US" smtClean="0"/>
              <a:t>99</a:t>
            </a:fld>
            <a:endParaRPr kumimoji="1" lang="ja-JP" altLang="en-US"/>
          </a:p>
        </p:txBody>
      </p:sp>
      <p:pic>
        <p:nvPicPr>
          <p:cNvPr id="6" name="図 5" descr="スクリーンショットの画面&#10;&#10;自動的に生成された説明">
            <a:extLst>
              <a:ext uri="{FF2B5EF4-FFF2-40B4-BE49-F238E27FC236}">
                <a16:creationId xmlns:a16="http://schemas.microsoft.com/office/drawing/2014/main" id="{C37DF275-67CD-0B47-B483-DCEB73695DD4}"/>
              </a:ext>
            </a:extLst>
          </p:cNvPr>
          <p:cNvPicPr>
            <a:picLocks noChangeAspect="1"/>
          </p:cNvPicPr>
          <p:nvPr/>
        </p:nvPicPr>
        <p:blipFill>
          <a:blip r:embed="rId2"/>
          <a:stretch>
            <a:fillRect/>
          </a:stretch>
        </p:blipFill>
        <p:spPr>
          <a:xfrm>
            <a:off x="4650919" y="3994036"/>
            <a:ext cx="2552700" cy="1828800"/>
          </a:xfrm>
          <a:prstGeom prst="rect">
            <a:avLst/>
          </a:prstGeom>
        </p:spPr>
      </p:pic>
    </p:spTree>
    <p:extLst>
      <p:ext uri="{BB962C8B-B14F-4D97-AF65-F5344CB8AC3E}">
        <p14:creationId xmlns:p14="http://schemas.microsoft.com/office/powerpoint/2010/main" val="74032036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439</TotalTime>
  <Words>4569</Words>
  <Application>Microsoft Macintosh PowerPoint</Application>
  <PresentationFormat>ワイド画面</PresentationFormat>
  <Paragraphs>719</Paragraphs>
  <Slides>103</Slides>
  <Notes>34</Notes>
  <HiddenSlides>0</HiddenSlides>
  <MMClips>1</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103</vt:i4>
      </vt:variant>
    </vt:vector>
  </HeadingPairs>
  <TitlesOfParts>
    <vt:vector size="107" baseType="lpstr">
      <vt:lpstr>游ゴシック</vt:lpstr>
      <vt:lpstr>Arial</vt:lpstr>
      <vt:lpstr>Courier New</vt:lpstr>
      <vt:lpstr>Office テーマ</vt:lpstr>
      <vt:lpstr>Session 2: Analog Input/Output, Servo Motor and Step Motor, and Conductive Materials</vt:lpstr>
      <vt:lpstr>What We Learn Today</vt:lpstr>
      <vt:lpstr>Session 2.1:  Analog Input and Output</vt:lpstr>
      <vt:lpstr>Analog Output</vt:lpstr>
      <vt:lpstr>Analog Output</vt:lpstr>
      <vt:lpstr>Analog Output</vt:lpstr>
      <vt:lpstr>Analog Output</vt:lpstr>
      <vt:lpstr>Analog Output</vt:lpstr>
      <vt:lpstr>Aout object</vt:lpstr>
      <vt:lpstr>Ardestan: Example 01</vt:lpstr>
      <vt:lpstr>Analog Input</vt:lpstr>
      <vt:lpstr>Analog Input</vt:lpstr>
      <vt:lpstr>Potentiometer</vt:lpstr>
      <vt:lpstr>Analog Input</vt:lpstr>
      <vt:lpstr>Ain Object</vt:lpstr>
      <vt:lpstr>Map Object</vt:lpstr>
      <vt:lpstr>Ardestan: Example 02</vt:lpstr>
      <vt:lpstr>Ardestan: Exercise 01</vt:lpstr>
      <vt:lpstr>Ardestan: Exercise 02</vt:lpstr>
      <vt:lpstr>Voltage Divider</vt:lpstr>
      <vt:lpstr>Voltage Divider</vt:lpstr>
      <vt:lpstr>Voltage Divider</vt:lpstr>
      <vt:lpstr>Ardestan: Exercise 03</vt:lpstr>
      <vt:lpstr>What We Learned So Far</vt:lpstr>
      <vt:lpstr>Session 2.2:  Using an Analog Sensor as a Switch</vt:lpstr>
      <vt:lpstr>Thresholding by the Input Value</vt:lpstr>
      <vt:lpstr>Thresholding by the Input Value</vt:lpstr>
      <vt:lpstr>Triggering by the Input Value</vt:lpstr>
      <vt:lpstr>Triggering by the Input Value</vt:lpstr>
      <vt:lpstr>Triggering by the Input Value</vt:lpstr>
      <vt:lpstr>Triggering by the Input Value</vt:lpstr>
      <vt:lpstr>Triggering by the Input Value</vt:lpstr>
      <vt:lpstr>Triggering by the Input Value</vt:lpstr>
      <vt:lpstr>Triggering by the Input Value</vt:lpstr>
      <vt:lpstr>Triggering by the Input Value</vt:lpstr>
      <vt:lpstr>Triggering by the Input Value</vt:lpstr>
      <vt:lpstr>Triggering by the Input Value</vt:lpstr>
      <vt:lpstr>Triggering by the Input Value</vt:lpstr>
      <vt:lpstr>Ardestan: Exercise 04</vt:lpstr>
      <vt:lpstr>Ardestan: Exercise 05</vt:lpstr>
      <vt:lpstr>Subpatch</vt:lpstr>
      <vt:lpstr>Subpatch</vt:lpstr>
      <vt:lpstr>Subpatch</vt:lpstr>
      <vt:lpstr>Subpatch</vt:lpstr>
      <vt:lpstr>Subpatch</vt:lpstr>
      <vt:lpstr>Subpatch</vt:lpstr>
      <vt:lpstr>Subpatch</vt:lpstr>
      <vt:lpstr>Subpatch</vt:lpstr>
      <vt:lpstr>Subpatch</vt:lpstr>
      <vt:lpstr>Subpatch</vt:lpstr>
      <vt:lpstr>Subpatch</vt:lpstr>
      <vt:lpstr>Subpatch</vt:lpstr>
      <vt:lpstr>Triggering by the Input Value</vt:lpstr>
      <vt:lpstr>Subpatch</vt:lpstr>
      <vt:lpstr>Subpatch</vt:lpstr>
      <vt:lpstr>Subpatch</vt:lpstr>
      <vt:lpstr>Ardestan: Exercise 06</vt:lpstr>
      <vt:lpstr>Ardestan: Exercise 06</vt:lpstr>
      <vt:lpstr>More About  Triggering by the Input Value</vt:lpstr>
      <vt:lpstr>More About  Triggering by the Input Value</vt:lpstr>
      <vt:lpstr>More About  Triggering by the Input Value</vt:lpstr>
      <vt:lpstr>More About  Triggering by the Input Value</vt:lpstr>
      <vt:lpstr>More About  Triggering by the Input Value</vt:lpstr>
      <vt:lpstr>More About  Triggering by the Input Value</vt:lpstr>
      <vt:lpstr>More About  Triggering by the Input Value</vt:lpstr>
      <vt:lpstr>More About  Triggering by the Input Value</vt:lpstr>
      <vt:lpstr>More About  Triggering by the Input Value</vt:lpstr>
      <vt:lpstr>More About  Triggering by the Input Value</vt:lpstr>
      <vt:lpstr>More About  Triggering by the Input Value</vt:lpstr>
      <vt:lpstr>More About  Triggering by the Input Value</vt:lpstr>
      <vt:lpstr>More About  Triggering by the Input Value</vt:lpstr>
      <vt:lpstr>More About Subpatch</vt:lpstr>
      <vt:lpstr>More About Subpatch</vt:lpstr>
      <vt:lpstr>What We Learned So Far</vt:lpstr>
      <vt:lpstr>Session 2.3:  Servomotor and Stepper Motor</vt:lpstr>
      <vt:lpstr>Servomotor</vt:lpstr>
      <vt:lpstr>Servomotor</vt:lpstr>
      <vt:lpstr>Servo Object</vt:lpstr>
      <vt:lpstr>Ardestan: Example 03</vt:lpstr>
      <vt:lpstr>Ardestan: Exercise 07</vt:lpstr>
      <vt:lpstr>Servomotor</vt:lpstr>
      <vt:lpstr>Servomotor</vt:lpstr>
      <vt:lpstr>Stepper Motor</vt:lpstr>
      <vt:lpstr>Stepper Motor </vt:lpstr>
      <vt:lpstr>ULN2003 </vt:lpstr>
      <vt:lpstr>uln2003 object</vt:lpstr>
      <vt:lpstr>uln2003 object</vt:lpstr>
      <vt:lpstr>Ardestan: Example 04</vt:lpstr>
      <vt:lpstr>Ardestan: Exercise 08</vt:lpstr>
      <vt:lpstr>uln2003 </vt:lpstr>
      <vt:lpstr>What We Learn Today</vt:lpstr>
      <vt:lpstr>Session 2.4:  Capacitive Sensing and  Conductive Materials</vt:lpstr>
      <vt:lpstr>Capacitor</vt:lpstr>
      <vt:lpstr>Capacitive Sensing</vt:lpstr>
      <vt:lpstr>Coke Piano and Launchpad made with Arduino</vt:lpstr>
      <vt:lpstr>Awake – An Interactive Painting by Sofia Arnov</vt:lpstr>
      <vt:lpstr>adctouch object</vt:lpstr>
      <vt:lpstr>adctouch object</vt:lpstr>
      <vt:lpstr>adctouch object</vt:lpstr>
      <vt:lpstr>Ardestan: Example 05</vt:lpstr>
      <vt:lpstr>Conductive Materials</vt:lpstr>
      <vt:lpstr>Conductive Materials</vt:lpstr>
      <vt:lpstr>What We Learned Today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Assignment #1 : Discussion</dc:title>
  <dc:creator>Hiroki NISHINO</dc:creator>
  <cp:lastModifiedBy>Hiroki NISHINO</cp:lastModifiedBy>
  <cp:revision>49</cp:revision>
  <dcterms:created xsi:type="dcterms:W3CDTF">2020-07-13T18:40:13Z</dcterms:created>
  <dcterms:modified xsi:type="dcterms:W3CDTF">2020-08-06T10:00:20Z</dcterms:modified>
</cp:coreProperties>
</file>